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9" r:id="rId3"/>
    <p:sldId id="396" r:id="rId4"/>
    <p:sldId id="394" r:id="rId5"/>
    <p:sldId id="397" r:id="rId6"/>
    <p:sldId id="395" r:id="rId7"/>
    <p:sldId id="390" r:id="rId8"/>
    <p:sldId id="391" r:id="rId9"/>
    <p:sldId id="392" r:id="rId10"/>
    <p:sldId id="323" r:id="rId11"/>
    <p:sldId id="259" r:id="rId12"/>
    <p:sldId id="264" r:id="rId13"/>
    <p:sldId id="333" r:id="rId14"/>
    <p:sldId id="338" r:id="rId15"/>
    <p:sldId id="322" r:id="rId16"/>
    <p:sldId id="297" r:id="rId17"/>
    <p:sldId id="319" r:id="rId18"/>
    <p:sldId id="342" r:id="rId19"/>
    <p:sldId id="343" r:id="rId20"/>
    <p:sldId id="376" r:id="rId21"/>
    <p:sldId id="373" r:id="rId22"/>
    <p:sldId id="380" r:id="rId23"/>
    <p:sldId id="375" r:id="rId24"/>
    <p:sldId id="374" r:id="rId25"/>
    <p:sldId id="378" r:id="rId26"/>
    <p:sldId id="359" r:id="rId27"/>
    <p:sldId id="334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6"/>
          </a:solidFill>
        </a:fill>
      </a:tcStyle>
    </a:wholeTbl>
    <a:band2H>
      <a:tcTxStyle/>
      <a:tcStyle>
        <a:tcBdr/>
        <a:fill>
          <a:solidFill>
            <a:srgbClr val="E6E7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762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7377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70"/>
    <p:restoredTop sz="94493"/>
  </p:normalViewPr>
  <p:slideViewPr>
    <p:cSldViewPr snapToGrid="0" snapToObjects="1">
      <p:cViewPr varScale="1">
        <p:scale>
          <a:sx n="75" d="100"/>
          <a:sy n="75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9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6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Koeidesu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9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gradFill flip="none" rotWithShape="1">
          <a:gsLst>
            <a:gs pos="55599">
              <a:srgbClr val="FFFFFF"/>
            </a:gs>
            <a:gs pos="100000">
              <a:srgbClr val="EBEBEB">
                <a:alpha val="97841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24414">
            <a:off x="-1197694" y="10356760"/>
            <a:ext cx="18288001" cy="796867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43814" y="367765"/>
            <a:ext cx="23460851" cy="14143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2194502" y="5723809"/>
            <a:ext cx="8133010" cy="24741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1887200" y="12080145"/>
            <a:ext cx="4267200" cy="528510"/>
          </a:xfrm>
          <a:prstGeom prst="rect">
            <a:avLst/>
          </a:prstGeom>
        </p:spPr>
        <p:txBody>
          <a:bodyPr wrap="square" anchor="ctr"/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bg>
      <p:bgPr>
        <a:gradFill flip="none" rotWithShape="1">
          <a:gsLst>
            <a:gs pos="50000">
              <a:srgbClr val="FFFFFF"/>
            </a:gs>
            <a:gs pos="100000">
              <a:srgbClr val="D9D9D9">
                <a:alpha val="41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16306800" y="549276"/>
            <a:ext cx="7318637" cy="117030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1095697" y="549276"/>
            <a:ext cx="14906303" cy="11703051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-68739" y="0"/>
            <a:ext cx="24521478" cy="1744130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14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3962400" y="0"/>
            <a:ext cx="16459200" cy="1516667"/>
          </a:xfrm>
          <a:prstGeom prst="rect">
            <a:avLst/>
          </a:prstGeom>
        </p:spPr>
        <p:txBody>
          <a:bodyPr lIns="182849" tIns="182849" rIns="182849" bIns="182849" anchor="b"/>
          <a:lstStyle>
            <a:lvl1pPr>
              <a:lnSpc>
                <a:spcPct val="207142"/>
              </a:lnSpc>
              <a:defRPr sz="560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646022" y="2565765"/>
            <a:ext cx="23091956" cy="9686561"/>
          </a:xfrm>
          <a:prstGeom prst="rect">
            <a:avLst/>
          </a:prstGeom>
        </p:spPr>
        <p:txBody>
          <a:bodyPr lIns="182849" tIns="182849" rIns="182849" bIns="182849"/>
          <a:lstStyle>
            <a:lvl1pPr>
              <a:spcBef>
                <a:spcPts val="0"/>
              </a:spcBef>
              <a:defRPr sz="6400"/>
            </a:lvl1pPr>
            <a:lvl2pPr marL="1110342" indent="-653142">
              <a:spcBef>
                <a:spcPts val="0"/>
              </a:spcBef>
              <a:defRPr sz="6400"/>
            </a:lvl2pPr>
            <a:lvl3pPr marL="1524000" indent="-609600">
              <a:spcBef>
                <a:spcPts val="0"/>
              </a:spcBef>
              <a:defRPr sz="6400"/>
            </a:lvl3pPr>
            <a:lvl4pPr marL="2103120" indent="-731520">
              <a:spcBef>
                <a:spcPts val="0"/>
              </a:spcBef>
              <a:defRPr sz="6400"/>
            </a:lvl4pPr>
            <a:lvl5pPr marL="2560320" indent="-731520">
              <a:spcBef>
                <a:spcPts val="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20134555" y="12712700"/>
            <a:ext cx="652781" cy="69685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-36282" y="-9465"/>
            <a:ext cx="24384003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gradFill flip="none" rotWithShape="1">
          <a:gsLst>
            <a:gs pos="5236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2047" y="-9465"/>
            <a:ext cx="24379906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 flipH="1">
            <a:off x="8798317" y="2494890"/>
            <a:ext cx="1" cy="10217810"/>
          </a:xfrm>
          <a:prstGeom prst="line">
            <a:avLst/>
          </a:prstGeom>
          <a:ln w="114300">
            <a:solidFill>
              <a:srgbClr val="FBE91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9385300" y="579371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9385300" y="938352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3"/>
          </p:nvPr>
        </p:nvSpPr>
        <p:spPr>
          <a:xfrm>
            <a:off x="9385297" y="6008896"/>
            <a:ext cx="13925864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4"/>
          </p:nvPr>
        </p:nvSpPr>
        <p:spPr>
          <a:xfrm>
            <a:off x="9385300" y="9609604"/>
            <a:ext cx="13925859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5"/>
          </p:nvPr>
        </p:nvSpPr>
        <p:spPr>
          <a:xfrm>
            <a:off x="842454" y="2473040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6"/>
          </p:nvPr>
        </p:nvSpPr>
        <p:spPr>
          <a:xfrm>
            <a:off x="842455" y="6014808"/>
            <a:ext cx="7552246" cy="310379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7"/>
          </p:nvPr>
        </p:nvSpPr>
        <p:spPr>
          <a:xfrm>
            <a:off x="842454" y="9609604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816627" y="-18933"/>
            <a:ext cx="22750746" cy="17630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-12632" y="0"/>
            <a:ext cx="24409264" cy="1744130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xfrm>
            <a:off x="544735" y="-9468"/>
            <a:ext cx="23189491" cy="17630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807494" y="3071548"/>
            <a:ext cx="22663973" cy="9906098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gradFill flip="none" rotWithShape="1">
          <a:gsLst>
            <a:gs pos="5236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2047" y="-9465"/>
            <a:ext cx="24379906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8798317" y="2494890"/>
            <a:ext cx="1" cy="10217810"/>
          </a:xfrm>
          <a:prstGeom prst="line">
            <a:avLst/>
          </a:prstGeom>
          <a:ln w="114300">
            <a:solidFill>
              <a:srgbClr val="FBE91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9385300" y="579371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9385300" y="9383521"/>
            <a:ext cx="13925858" cy="1"/>
          </a:xfrm>
          <a:prstGeom prst="line">
            <a:avLst/>
          </a:prstGeom>
          <a:ln w="50800">
            <a:solidFill>
              <a:srgbClr val="BFBFBF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9385297" y="6008896"/>
            <a:ext cx="13925864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9385300" y="9609604"/>
            <a:ext cx="13925859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500"/>
              </a:spcBef>
              <a:defRPr sz="6400"/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body" sz="quarter" idx="15"/>
          </p:nvPr>
        </p:nvSpPr>
        <p:spPr>
          <a:xfrm>
            <a:off x="842454" y="2473040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6"/>
          </p:nvPr>
        </p:nvSpPr>
        <p:spPr>
          <a:xfrm>
            <a:off x="842455" y="6014808"/>
            <a:ext cx="7552246" cy="310379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7"/>
          </p:nvPr>
        </p:nvSpPr>
        <p:spPr>
          <a:xfrm>
            <a:off x="842454" y="9609604"/>
            <a:ext cx="7552247" cy="3103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1900"/>
              </a:spcBef>
              <a:buSzTx/>
              <a:buFontTx/>
              <a:buNone/>
              <a:defRPr sz="8000"/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816627" y="-18933"/>
            <a:ext cx="22750746" cy="17630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4492625" y="8813800"/>
            <a:ext cx="15544801" cy="2724150"/>
          </a:xfrm>
          <a:prstGeom prst="rect">
            <a:avLst/>
          </a:prstGeom>
        </p:spPr>
        <p:txBody>
          <a:bodyPr anchor="t"/>
          <a:lstStyle>
            <a:lvl1pPr algn="l">
              <a:defRPr sz="8000" cap="all"/>
            </a:lvl1pPr>
          </a:lstStyle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4492625" y="5813426"/>
            <a:ext cx="15544801" cy="30003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1pPr>
            <a:lvl2pPr marL="0" indent="4572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2pPr>
            <a:lvl3pPr marL="0" indent="9144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3pPr>
            <a:lvl4pPr marL="0" indent="13716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4pPr>
            <a:lvl5pPr marL="0" indent="18288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3677" y="-9465"/>
            <a:ext cx="24376645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7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half" idx="13"/>
          </p:nvPr>
        </p:nvSpPr>
        <p:spPr>
          <a:xfrm>
            <a:off x="12338050" y="2390248"/>
            <a:ext cx="11098839" cy="10713415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>
              <a:spcBef>
                <a:spcPts val="1100"/>
              </a:spcBef>
              <a:buSzTx/>
              <a:buFontTx/>
              <a:buNone/>
              <a:defRPr sz="4800"/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774874" y="2432003"/>
            <a:ext cx="11267902" cy="1062990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sz="4800"/>
            </a:lvl1pPr>
            <a:lvl2pPr marL="0" indent="457200">
              <a:spcBef>
                <a:spcPts val="1100"/>
              </a:spcBef>
              <a:buSzTx/>
              <a:buFontTx/>
              <a:buNone/>
              <a:defRPr sz="4800"/>
            </a:lvl2pPr>
            <a:lvl3pPr marL="0" indent="914400">
              <a:spcBef>
                <a:spcPts val="1100"/>
              </a:spcBef>
              <a:buSzTx/>
              <a:buFontTx/>
              <a:buNone/>
              <a:defRPr sz="4800"/>
            </a:lvl3pPr>
            <a:lvl4pPr marL="0" indent="1371600">
              <a:spcBef>
                <a:spcPts val="1100"/>
              </a:spcBef>
              <a:buSzTx/>
              <a:buFontTx/>
              <a:buNone/>
              <a:defRPr sz="4800"/>
            </a:lvl4pPr>
            <a:lvl5pPr marL="0" indent="1828800">
              <a:spcBef>
                <a:spcPts val="1100"/>
              </a:spcBef>
              <a:buSzTx/>
              <a:buFontTx/>
              <a:buNone/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-12632" y="-9465"/>
            <a:ext cx="24383999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pic>
        <p:nvPicPr>
          <p:cNvPr id="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90568" y="12892430"/>
            <a:ext cx="10160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>
            <a:spLocks noGrp="1"/>
          </p:cNvSpPr>
          <p:nvPr>
            <p:ph type="body" sz="half" idx="13"/>
          </p:nvPr>
        </p:nvSpPr>
        <p:spPr>
          <a:xfrm>
            <a:off x="1409671" y="2870200"/>
            <a:ext cx="8569356" cy="938212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800"/>
            </a:pPr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409671" y="546100"/>
            <a:ext cx="8569356" cy="2324100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10198100" y="546100"/>
            <a:ext cx="13296854" cy="11706226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6632576" y="1225550"/>
            <a:ext cx="10972801" cy="8229600"/>
          </a:xfrm>
          <a:prstGeom prst="rect">
            <a:avLst/>
          </a:prstGeom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6632576" y="9601200"/>
            <a:ext cx="10972801" cy="1133476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6632576" y="10734675"/>
            <a:ext cx="10972801" cy="16097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 defTabSz="914400">
              <a:defRPr sz="6400" spc="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H2O World 2015</a:t>
            </a:r>
          </a:p>
        </p:txBody>
      </p:sp>
      <p:pic>
        <p:nvPicPr>
          <p:cNvPr id="12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88" y="11842214"/>
            <a:ext cx="1563699" cy="16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872898" y="3200400"/>
            <a:ext cx="22638204" cy="9051926"/>
          </a:xfrm>
          <a:prstGeom prst="rect">
            <a:avLst/>
          </a:prstGeom>
        </p:spPr>
        <p:txBody>
          <a:bodyPr/>
          <a:lstStyle>
            <a:lvl1pPr>
              <a:spcBef>
                <a:spcPts val="1500"/>
              </a:spcBef>
              <a:defRPr sz="6400"/>
            </a:lvl1pPr>
            <a:lvl2pPr marL="1110342" indent="-653142">
              <a:spcBef>
                <a:spcPts val="1500"/>
              </a:spcBef>
              <a:defRPr sz="6400"/>
            </a:lvl2pPr>
            <a:lvl3pPr marL="1524000" indent="-609600">
              <a:spcBef>
                <a:spcPts val="1500"/>
              </a:spcBef>
              <a:defRPr sz="6400"/>
            </a:lvl3pPr>
            <a:lvl4pPr marL="2103120" indent="-731520">
              <a:spcBef>
                <a:spcPts val="1500"/>
              </a:spcBef>
              <a:defRPr sz="6400"/>
            </a:lvl4pPr>
            <a:lvl5pPr marL="2560320" indent="-731520">
              <a:spcBef>
                <a:spcPts val="1500"/>
              </a:spcBef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818" y="-9465"/>
            <a:ext cx="24384003" cy="1744131"/>
          </a:xfrm>
          <a:prstGeom prst="rect">
            <a:avLst/>
          </a:prstGeom>
          <a:solidFill>
            <a:srgbClr val="FAE807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3565" y="-18933"/>
            <a:ext cx="23156870" cy="17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76143" y="3200400"/>
            <a:ext cx="22179920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2pPr>
              <a:buChar char="o"/>
            </a:lvl2pPr>
            <a:lvl4pPr>
              <a:buChar char="–"/>
            </a:lvl4pPr>
            <a:lvl5pPr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591116" cy="577647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</p:sldLayoutIdLst>
  <p:transition spd="med"/>
  <p:txStyles>
    <p:title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1pPr>
      <a:lvl2pPr marL="0" marR="0" indent="228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457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685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914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11430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1371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1600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1828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600" baseline="0">
          <a:ln>
            <a:noFill/>
          </a:ln>
          <a:solidFill>
            <a:srgbClr val="000000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685800" marR="0" indent="-6858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1pPr>
      <a:lvl2pPr marL="1123950" marR="0" indent="-66675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2pPr>
      <a:lvl3pPr marL="1554480" marR="0" indent="-64008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3pPr>
      <a:lvl4pPr marL="20828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4pPr>
      <a:lvl5pPr marL="25400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5pPr>
      <a:lvl6pPr marL="29972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6pPr>
      <a:lvl7pPr marL="34544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7pPr>
      <a:lvl8pPr marL="39116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8pPr>
      <a:lvl9pPr marL="4368800" marR="0" indent="-711200" algn="l" defTabSz="9144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595959"/>
          </a:solidFill>
          <a:uFillTx/>
          <a:latin typeface="Futura"/>
          <a:ea typeface="Futura"/>
          <a:cs typeface="Futura"/>
          <a:sym typeface="Futura"/>
        </a:defRPr>
      </a:lvl9pPr>
    </p:bodyStyle>
    <p:otherStyle>
      <a:lvl1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community.h2o.ai/" TargetMode="External"/><Relationship Id="rId3" Type="http://schemas.openxmlformats.org/officeDocument/2006/relationships/hyperlink" Target="https://support.h2o.ai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2o.ai/gartner-magic-quadrant/#report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NUL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s.h2o.ai/h2o/latest-stable/h2o-docs/index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subTitle" sz="quarter" idx="1"/>
          </p:nvPr>
        </p:nvSpPr>
        <p:spPr>
          <a:xfrm>
            <a:off x="12352498" y="12652881"/>
            <a:ext cx="11561509" cy="846742"/>
          </a:xfrm>
          <a:prstGeom prst="rect">
            <a:avLst/>
          </a:prstGeom>
        </p:spPr>
        <p:txBody>
          <a:bodyPr>
            <a:noAutofit/>
          </a:bodyPr>
          <a:lstStyle>
            <a:lvl1pPr algn="r"/>
          </a:lstStyle>
          <a:p>
            <a:r>
              <a:rPr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Avkash Chauhan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sz="48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avkash@h2o.ai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886" y="9750032"/>
            <a:ext cx="6734190" cy="4484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99257">
            <a:off x="2342016" y="1272840"/>
            <a:ext cx="7000766" cy="91850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57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Products and Features</a:t>
            </a:r>
            <a:endParaRPr dirty="0"/>
          </a:p>
        </p:txBody>
      </p:sp>
      <p:sp>
        <p:nvSpPr>
          <p:cNvPr id="2" name="Oval Callout 1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454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H2O </a:t>
            </a:r>
            <a:r>
              <a:rPr dirty="0" smtClean="0"/>
              <a:t>Platform</a:t>
            </a:r>
            <a:r>
              <a:rPr lang="en-US" dirty="0" smtClean="0"/>
              <a:t>(s)</a:t>
            </a:r>
            <a:endParaRPr dirty="0"/>
          </a:p>
        </p:txBody>
      </p:sp>
      <p:grpSp>
        <p:nvGrpSpPr>
          <p:cNvPr id="334" name="Group 334"/>
          <p:cNvGrpSpPr/>
          <p:nvPr/>
        </p:nvGrpSpPr>
        <p:grpSpPr>
          <a:xfrm>
            <a:off x="1438879" y="3543315"/>
            <a:ext cx="6337451" cy="5735436"/>
            <a:chOff x="0" y="0"/>
            <a:chExt cx="6337449" cy="5735434"/>
          </a:xfrm>
        </p:grpSpPr>
        <p:pic>
          <p:nvPicPr>
            <p:cNvPr id="332" name="image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912677" cy="3912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Shape 333"/>
            <p:cNvSpPr/>
            <p:nvPr/>
          </p:nvSpPr>
          <p:spPr>
            <a:xfrm>
              <a:off x="0" y="4104246"/>
              <a:ext cx="6337450" cy="163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>
                <a:defRPr sz="3200"/>
              </a:pPr>
              <a:r>
                <a:t>In-Memory, Distributed Machine Learning Algorithms with H</a:t>
              </a:r>
              <a:r>
                <a:rPr baseline="-15500"/>
                <a:t>2</a:t>
              </a:r>
              <a:r>
                <a:t>O Flow GUI</a:t>
              </a:r>
            </a:p>
          </p:txBody>
        </p:sp>
      </p:grpSp>
      <p:grpSp>
        <p:nvGrpSpPr>
          <p:cNvPr id="338" name="Group 338"/>
          <p:cNvGrpSpPr/>
          <p:nvPr/>
        </p:nvGrpSpPr>
        <p:grpSpPr>
          <a:xfrm>
            <a:off x="8551228" y="3402117"/>
            <a:ext cx="5516777" cy="5226928"/>
            <a:chOff x="0" y="0"/>
            <a:chExt cx="5516776" cy="5226926"/>
          </a:xfrm>
        </p:grpSpPr>
        <p:sp>
          <p:nvSpPr>
            <p:cNvPr id="336" name="Shape 336"/>
            <p:cNvSpPr/>
            <p:nvPr/>
          </p:nvSpPr>
          <p:spPr>
            <a:xfrm>
              <a:off x="0" y="4104246"/>
              <a:ext cx="5516777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3200"/>
              </a:lvl1pPr>
            </a:lstStyle>
            <a:p>
              <a:r>
                <a:t>H2O AI Open Source Engine Integration with Spark</a:t>
              </a:r>
            </a:p>
          </p:txBody>
        </p:sp>
        <p:pic>
          <p:nvPicPr>
            <p:cNvPr id="33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15602" cy="3912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15602775" y="3402117"/>
            <a:ext cx="5574950" cy="6220265"/>
            <a:chOff x="18447575" y="5874383"/>
            <a:chExt cx="5574950" cy="62202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47575" y="6531006"/>
              <a:ext cx="5574950" cy="556364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653688" y="5874383"/>
              <a:ext cx="3162725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DEEP WATER</a:t>
              </a:r>
              <a:endPara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6000" dirty="0" smtClean="0">
                <a:latin typeface="Arial" charset="0"/>
                <a:ea typeface="Arial" charset="0"/>
                <a:cs typeface="Arial" charset="0"/>
              </a:rPr>
              <a:t>Key features</a:t>
            </a:r>
            <a:endParaRPr sz="6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Open Source (Apache 2.0)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All supported ML algorithms are coded by our engineers 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Designed for speed, scalability and for super large data-sets 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Same distribution for open source community &amp; enterprise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Very active production, every other week release</a:t>
            </a: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Vibrant open source community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  <a:hlinkClick r:id="rId2"/>
              </a:rPr>
              <a:t>https://community.h2o.ai</a:t>
            </a:r>
            <a:endParaRPr lang="en-US" dirty="0" smtClean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Enterprise Support portal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  <a:hlinkClick r:id="rId3"/>
              </a:rPr>
              <a:t>https://support.h2o.ai</a:t>
            </a:r>
            <a:endParaRPr lang="en-US" dirty="0" smtClean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We have 70,000 </a:t>
            </a: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users, 8,000 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organizations and growing daily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  <a:p>
            <a:endParaRPr lang="en-US" dirty="0" smtClean="0">
              <a:latin typeface="Avenir Next" charset="0"/>
              <a:ea typeface="Avenir Next" charset="0"/>
              <a:cs typeface="Avenir Next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6000" dirty="0" smtClean="0">
                <a:latin typeface="Arial" charset="0"/>
                <a:ea typeface="Arial" charset="0"/>
                <a:cs typeface="Arial" charset="0"/>
              </a:rPr>
              <a:t>Usage: Simple Solution</a:t>
            </a:r>
            <a:endParaRPr sz="6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Single Deployable compiled Java code (jar)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Ready to use point and click FLOW Interface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Connection from R and Python after specific packages are installed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Use Java, Scala natively and any other language through RESTful API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Deployable models - Binary &amp; Java (POJO &amp; MOJO)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One click prediction/scoring engine</a:t>
            </a:r>
          </a:p>
        </p:txBody>
      </p:sp>
    </p:spTree>
    <p:extLst>
      <p:ext uri="{BB962C8B-B14F-4D97-AF65-F5344CB8AC3E}">
        <p14:creationId xmlns:p14="http://schemas.microsoft.com/office/powerpoint/2010/main" val="11079583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6000" dirty="0" smtClean="0">
                <a:latin typeface="Arial" charset="0"/>
                <a:ea typeface="Arial" charset="0"/>
                <a:cs typeface="Arial" charset="0"/>
              </a:rPr>
              <a:t>Usage: Complex Solution</a:t>
            </a:r>
            <a:endParaRPr sz="6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Multi-node Deployment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Spark and Hadoop distributed environment</a:t>
            </a:r>
          </a:p>
          <a:p>
            <a:pPr lvl="2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Sparkling Water (Spark + H2O)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Data ingested from various inputs</a:t>
            </a:r>
          </a:p>
          <a:p>
            <a:pPr lvl="2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S3, HDFS, NFS, JDBC, Object store etc.</a:t>
            </a:r>
          </a:p>
          <a:p>
            <a:pPr lvl="2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Streaming support in Spark (through Sparking Water)</a:t>
            </a: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Distributed machine learning for every algorithm in platform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  <a:p>
            <a:pPr lvl="1"/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Prediction service deployment on several machines 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310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Algorithm Overview</a:t>
            </a:r>
          </a:p>
        </p:txBody>
      </p:sp>
      <p:sp>
        <p:nvSpPr>
          <p:cNvPr id="465" name="Shape 465"/>
          <p:cNvSpPr/>
          <p:nvPr/>
        </p:nvSpPr>
        <p:spPr>
          <a:xfrm>
            <a:off x="4622800" y="1836670"/>
            <a:ext cx="7525064" cy="1165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 Statistical </a:t>
            </a:r>
            <a:r>
              <a:rPr dirty="0" smtClean="0"/>
              <a:t>Analysis</a:t>
            </a:r>
            <a:endParaRPr dirty="0">
              <a:solidFill>
                <a:srgbClr val="7F7F7F"/>
              </a:solidFill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Linear Models (GLM)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Naïve Bayes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</a:endParaRP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 </a:t>
            </a:r>
            <a:r>
              <a:rPr dirty="0" smtClean="0"/>
              <a:t>Ensembles</a:t>
            </a:r>
            <a:endParaRPr dirty="0">
              <a:solidFill>
                <a:srgbClr val="595959"/>
              </a:solidFill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Random Forest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Distributed Trees 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Gradient Boosting Machine 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R Package - Stacking / Super Learner</a:t>
            </a: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endParaRPr dirty="0">
              <a:solidFill>
                <a:srgbClr val="595959"/>
              </a:solidFill>
            </a:endParaRPr>
          </a:p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 Deep Neural </a:t>
            </a:r>
            <a:r>
              <a:rPr dirty="0" smtClean="0"/>
              <a:t>Networks</a:t>
            </a:r>
            <a:endParaRPr dirty="0"/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Multi-layer Feed-Forward Neural Network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Auto-encoder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>
                <a:solidFill>
                  <a:srgbClr val="595959"/>
                </a:solidFill>
              </a:rPr>
              <a:t>Anomaly </a:t>
            </a:r>
            <a:r>
              <a:rPr dirty="0" smtClean="0">
                <a:solidFill>
                  <a:srgbClr val="595959"/>
                </a:solidFill>
              </a:rPr>
              <a:t>Detectio</a:t>
            </a:r>
            <a:r>
              <a:rPr lang="en-US" dirty="0" smtClean="0">
                <a:solidFill>
                  <a:srgbClr val="595959"/>
                </a:solidFill>
              </a:rPr>
              <a:t>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13026868" y="1836670"/>
            <a:ext cx="10217464" cy="1165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defTabSz="457200">
              <a:lnSpc>
                <a:spcPct val="80000"/>
              </a:lnSpc>
              <a:defRPr sz="3500">
                <a:latin typeface="Futura"/>
                <a:ea typeface="Futura"/>
                <a:cs typeface="Futura"/>
                <a:sym typeface="Futura"/>
              </a:defRPr>
            </a:pPr>
            <a:r>
              <a:rPr dirty="0"/>
              <a:t> </a:t>
            </a:r>
            <a:r>
              <a:rPr dirty="0" smtClean="0">
                <a:latin typeface="Segoe UI"/>
                <a:ea typeface="Segoe UI"/>
                <a:cs typeface="Segoe UI"/>
                <a:sym typeface="Segoe UI"/>
              </a:rPr>
              <a:t>Clustering</a:t>
            </a:r>
            <a:endParaRPr dirty="0">
              <a:latin typeface="Segoe UI"/>
              <a:ea typeface="Segoe UI"/>
              <a:cs typeface="Segoe UI"/>
              <a:sym typeface="Segoe UI"/>
            </a:endParaRPr>
          </a:p>
          <a:p>
            <a:pPr marL="342900" indent="-342900" defTabSz="457200">
              <a:lnSpc>
                <a:spcPct val="80000"/>
              </a:lnSpc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K-Means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Segoe UI"/>
              <a:ea typeface="Segoe UI"/>
              <a:cs typeface="Segoe UI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Segoe UI"/>
                <a:ea typeface="Segoe UI"/>
                <a:cs typeface="Segoe UI"/>
                <a:sym typeface="Segoe UI"/>
              </a:rPr>
              <a:t> Dimension </a:t>
            </a:r>
            <a:r>
              <a:rPr dirty="0" smtClean="0">
                <a:latin typeface="Segoe UI"/>
                <a:ea typeface="Segoe UI"/>
                <a:cs typeface="Segoe UI"/>
                <a:sym typeface="Segoe UI"/>
              </a:rPr>
              <a:t>Reduction</a:t>
            </a:r>
            <a:endParaRPr dirty="0">
              <a:solidFill>
                <a:srgbClr val="595959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Principal Component Analysis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Generalized Low Rank Models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Segoe UI"/>
              <a:ea typeface="Segoe UI"/>
              <a:cs typeface="Segoe UI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Segoe UI"/>
                <a:ea typeface="Segoe UI"/>
                <a:cs typeface="Segoe UI"/>
                <a:sym typeface="Segoe UI"/>
              </a:rPr>
              <a:t> Solvers &amp; </a:t>
            </a:r>
            <a:r>
              <a:rPr dirty="0" smtClean="0">
                <a:latin typeface="Segoe UI"/>
                <a:ea typeface="Segoe UI"/>
                <a:cs typeface="Segoe UI"/>
                <a:sym typeface="Segoe UI"/>
              </a:rPr>
              <a:t>Optimization</a:t>
            </a:r>
            <a:endParaRPr dirty="0">
              <a:solidFill>
                <a:srgbClr val="595959"/>
              </a:solidFill>
              <a:latin typeface="Segoe UI Light"/>
              <a:ea typeface="Segoe UI Light"/>
              <a:cs typeface="Segoe UI Light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Generalized ADMM Solver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L-BFGS (Quasi Newton Method)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Ordinary Least-Square Solver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Stochastic Gradient Descent</a:t>
            </a: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endParaRPr dirty="0">
              <a:latin typeface="Segoe UI"/>
              <a:ea typeface="Segoe UI"/>
              <a:cs typeface="Segoe UI"/>
              <a:sym typeface="Segoe UI"/>
            </a:endParaRPr>
          </a:p>
          <a:p>
            <a:pPr defTabSz="457200">
              <a:lnSpc>
                <a:spcPct val="80000"/>
              </a:lnSpc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latin typeface="Segoe UI"/>
                <a:ea typeface="Segoe UI"/>
                <a:cs typeface="Segoe UI"/>
                <a:sym typeface="Segoe UI"/>
              </a:rPr>
              <a:t> Data </a:t>
            </a:r>
            <a:r>
              <a:rPr dirty="0" smtClean="0">
                <a:latin typeface="Segoe UI"/>
                <a:ea typeface="Segoe UI"/>
                <a:cs typeface="Segoe UI"/>
                <a:sym typeface="Segoe UI"/>
              </a:rPr>
              <a:t>Munging</a:t>
            </a:r>
            <a:endParaRPr dirty="0">
              <a:solidFill>
                <a:srgbClr val="595959"/>
              </a:solidFill>
              <a:latin typeface="Segoe UI Light"/>
              <a:ea typeface="Segoe UI Light"/>
              <a:cs typeface="Segoe UI Light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Scalable Data Frames</a:t>
            </a: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dirty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Sort, Slice, Log </a:t>
            </a:r>
            <a:r>
              <a:rPr dirty="0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Transform</a:t>
            </a:r>
            <a:endParaRPr lang="en-US" dirty="0" smtClean="0">
              <a:solidFill>
                <a:srgbClr val="595959"/>
              </a:solidFill>
              <a:latin typeface="Segoe UI Light"/>
              <a:ea typeface="Segoe UI Light"/>
              <a:cs typeface="Segoe UI Light"/>
              <a:sym typeface="Segoe UI Light"/>
            </a:endParaRPr>
          </a:p>
          <a:p>
            <a:pPr marL="342900" indent="-342900" defTabSz="457200">
              <a:buClr>
                <a:srgbClr val="595959"/>
              </a:buClr>
              <a:buSzPct val="100000"/>
              <a:buFont typeface="Arial"/>
              <a:buChar char="•"/>
              <a:defRPr sz="35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rPr lang="en-US" dirty="0" err="1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Data.table</a:t>
            </a:r>
            <a:r>
              <a:rPr lang="en-US" dirty="0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 (1B rows </a:t>
            </a:r>
            <a:r>
              <a:rPr lang="en-US" dirty="0" err="1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groupBy</a:t>
            </a:r>
            <a:r>
              <a:rPr lang="en-US" dirty="0" smtClean="0">
                <a:solidFill>
                  <a:srgbClr val="595959"/>
                </a:solidFill>
                <a:latin typeface="Segoe UI Light"/>
                <a:ea typeface="Segoe UI Light"/>
                <a:cs typeface="Segoe UI Light"/>
                <a:sym typeface="Segoe UI Light"/>
              </a:rPr>
              <a:t> record)</a:t>
            </a:r>
            <a:endParaRPr dirty="0">
              <a:solidFill>
                <a:srgbClr val="595959"/>
              </a:solidFill>
              <a:latin typeface="Segoe UI Light"/>
              <a:ea typeface="Segoe UI Light"/>
              <a:cs typeface="Segoe UI Light"/>
              <a:sym typeface="Segoe UI Light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4622800" y="4101612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4622800" y="6061842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4622800" y="9558776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13026868" y="3966593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13026868" y="5350642"/>
            <a:ext cx="7079776" cy="0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12903200" y="7207864"/>
            <a:ext cx="7079776" cy="1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12903200" y="10167988"/>
            <a:ext cx="7079776" cy="1"/>
          </a:xfrm>
          <a:prstGeom prst="line">
            <a:avLst/>
          </a:prstGeom>
          <a:ln w="38100">
            <a:solidFill>
              <a:srgbClr val="FBE91F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768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Sparkling Water - </a:t>
            </a:r>
            <a:r>
              <a:rPr dirty="0" smtClean="0"/>
              <a:t>High </a:t>
            </a:r>
            <a:r>
              <a:rPr dirty="0"/>
              <a:t>Level Architecture</a:t>
            </a:r>
          </a:p>
        </p:txBody>
      </p:sp>
      <p:pic>
        <p:nvPicPr>
          <p:cNvPr id="870" name="image8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1299" y="2329020"/>
            <a:ext cx="15096609" cy="10713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Deep </a:t>
            </a:r>
            <a:r>
              <a:rPr dirty="0" smtClean="0"/>
              <a:t>Water</a:t>
            </a:r>
            <a:r>
              <a:rPr lang="en-US" dirty="0" smtClean="0"/>
              <a:t> :</a:t>
            </a:r>
            <a:r>
              <a:rPr dirty="0" smtClean="0"/>
              <a:t> </a:t>
            </a:r>
            <a:r>
              <a:rPr dirty="0"/>
              <a:t>Architecture</a:t>
            </a:r>
          </a:p>
        </p:txBody>
      </p:sp>
      <p:grpSp>
        <p:nvGrpSpPr>
          <p:cNvPr id="1092" name="Group 1092"/>
          <p:cNvGrpSpPr/>
          <p:nvPr/>
        </p:nvGrpSpPr>
        <p:grpSpPr>
          <a:xfrm>
            <a:off x="2666999" y="2286098"/>
            <a:ext cx="19050002" cy="10176695"/>
            <a:chOff x="0" y="0"/>
            <a:chExt cx="19050001" cy="10176694"/>
          </a:xfrm>
        </p:grpSpPr>
        <p:sp>
          <p:nvSpPr>
            <p:cNvPr id="1061" name="Shape 1061"/>
            <p:cNvSpPr/>
            <p:nvPr/>
          </p:nvSpPr>
          <p:spPr>
            <a:xfrm>
              <a:off x="3999816" y="9523914"/>
              <a:ext cx="1526898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 b="1"/>
              </a:lvl1pPr>
            </a:lstStyle>
            <a:p>
              <a:r>
                <a:t>Node 1</a:t>
              </a: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13610578" y="9523914"/>
              <a:ext cx="1560037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 b="1"/>
              </a:lvl1pPr>
            </a:lstStyle>
            <a:p>
              <a:r>
                <a:t>Node N</a:t>
              </a: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0" y="2345036"/>
              <a:ext cx="2216559" cy="2229033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16833443" y="2358214"/>
              <a:ext cx="2216559" cy="2229033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17246318" y="2843760"/>
              <a:ext cx="1193920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/>
              </a:pPr>
              <a:r>
                <a:t>Scala</a:t>
              </a:r>
              <a:br/>
              <a:r>
                <a:t>Spark</a:t>
              </a: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2117332" y="2329330"/>
              <a:ext cx="5328483" cy="2229031"/>
            </a:xfrm>
            <a:prstGeom prst="rect">
              <a:avLst/>
            </a:prstGeom>
            <a:solidFill>
              <a:srgbClr val="FCE831"/>
            </a:solidFill>
            <a:ln w="762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2117332" y="4725537"/>
              <a:ext cx="5328483" cy="222903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2117332" y="7121745"/>
              <a:ext cx="2601291" cy="2229031"/>
            </a:xfrm>
            <a:prstGeom prst="rect">
              <a:avLst/>
            </a:prstGeom>
            <a:solidFill>
              <a:srgbClr val="FEBE10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3129223" y="2609645"/>
              <a:ext cx="3304700" cy="163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 b="1"/>
              </a:pPr>
              <a:r>
                <a:t>H</a:t>
              </a:r>
              <a:r>
                <a:rPr baseline="-15500"/>
                <a:t>2</a:t>
              </a:r>
              <a:r>
                <a:t>O</a:t>
              </a:r>
              <a:br/>
              <a:r>
                <a:rPr b="0"/>
                <a:t>Java</a:t>
              </a:r>
              <a:endParaRPr sz="4400"/>
            </a:p>
            <a:p>
              <a:pPr algn="ctr">
                <a:defRPr sz="3200"/>
              </a:pPr>
              <a:r>
                <a:t>Execution Engine</a:t>
              </a: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2320265" y="5254424"/>
              <a:ext cx="4922610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/>
              </a:pPr>
              <a:r>
                <a:t>TensorFlow/mxnet/Caffe</a:t>
              </a:r>
              <a:endParaRPr sz="4000"/>
            </a:p>
            <a:p>
              <a:pPr algn="ctr">
                <a:defRPr sz="3200"/>
              </a:pPr>
              <a:r>
                <a:t>C++</a:t>
              </a: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2926784" y="7841922"/>
              <a:ext cx="982386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defRPr sz="3200" b="1"/>
              </a:lvl1pPr>
            </a:lstStyle>
            <a:p>
              <a:r>
                <a:t>GPU</a:t>
              </a: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4908374" y="7121745"/>
              <a:ext cx="2549043" cy="2229031"/>
            </a:xfrm>
            <a:prstGeom prst="rect">
              <a:avLst/>
            </a:prstGeom>
            <a:solidFill>
              <a:srgbClr val="FEBE10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5548647" y="7906968"/>
              <a:ext cx="958176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defRPr sz="3200" b="1"/>
              </a:lvl1pPr>
            </a:lstStyle>
            <a:p>
              <a:r>
                <a:t>CPU</a:t>
              </a: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11604190" y="2334902"/>
              <a:ext cx="5328483" cy="2229031"/>
            </a:xfrm>
            <a:prstGeom prst="rect">
              <a:avLst/>
            </a:prstGeom>
            <a:solidFill>
              <a:srgbClr val="FCE831"/>
            </a:solidFill>
            <a:ln w="762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11604190" y="4731110"/>
              <a:ext cx="5328483" cy="2229031"/>
            </a:xfrm>
            <a:prstGeom prst="rect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11604190" y="7127318"/>
              <a:ext cx="2601291" cy="2229031"/>
            </a:xfrm>
            <a:prstGeom prst="rect">
              <a:avLst/>
            </a:prstGeom>
            <a:solidFill>
              <a:srgbClr val="FEBE10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11807125" y="5259994"/>
              <a:ext cx="4922610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/>
              </a:pPr>
              <a:r>
                <a:t>TensorFlow/mxnet/Caffe</a:t>
              </a:r>
              <a:endParaRPr sz="4000"/>
            </a:p>
            <a:p>
              <a:pPr algn="ctr">
                <a:defRPr sz="3200"/>
              </a:pPr>
              <a:r>
                <a:t>C++</a:t>
              </a: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12413643" y="7847492"/>
              <a:ext cx="982385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defRPr sz="3200" b="1"/>
              </a:lvl1pPr>
            </a:lstStyle>
            <a:p>
              <a:r>
                <a:t>GPU</a:t>
              </a: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14395232" y="7127318"/>
              <a:ext cx="2549044" cy="2229031"/>
            </a:xfrm>
            <a:prstGeom prst="rect">
              <a:avLst/>
            </a:prstGeom>
            <a:solidFill>
              <a:srgbClr val="FEBE10"/>
            </a:solidFill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15035507" y="7912537"/>
              <a:ext cx="958177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defRPr sz="3200" b="1"/>
              </a:lvl1pPr>
            </a:lstStyle>
            <a:p>
              <a:r>
                <a:t>CPU</a:t>
              </a: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7952616" y="3243232"/>
              <a:ext cx="3292889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942736" y="2551704"/>
              <a:ext cx="901820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/>
              </a:lvl1pPr>
            </a:lstStyle>
            <a:p>
              <a:r>
                <a:t>RPC</a:t>
              </a: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7701164" y="680906"/>
              <a:ext cx="4460002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/>
              </a:lvl1pPr>
            </a:lstStyle>
            <a:p>
              <a:r>
                <a:t>R/Py/Flow/Scala client</a:t>
              </a:r>
            </a:p>
          </p:txBody>
        </p:sp>
        <p:sp>
          <p:nvSpPr>
            <p:cNvPr id="1084" name="Shape 1084"/>
            <p:cNvSpPr/>
            <p:nvPr/>
          </p:nvSpPr>
          <p:spPr>
            <a:xfrm flipV="1">
              <a:off x="4974612" y="1416538"/>
              <a:ext cx="745887" cy="75008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2220256" y="1184024"/>
              <a:ext cx="2216468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sz="3200"/>
              </a:pPr>
              <a:r>
                <a:t>REST API</a:t>
              </a:r>
              <a:endParaRPr sz="4200"/>
            </a:p>
            <a:p>
              <a:pPr>
                <a:defRPr sz="3200"/>
              </a:pPr>
              <a:r>
                <a:t>Web server</a:t>
              </a: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12635332" y="2551703"/>
              <a:ext cx="3304699" cy="163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 b="1"/>
              </a:pPr>
              <a:r>
                <a:t>H</a:t>
              </a:r>
              <a:r>
                <a:rPr baseline="-15500"/>
                <a:t>2</a:t>
              </a:r>
              <a:r>
                <a:t>O</a:t>
              </a:r>
              <a:br/>
              <a:r>
                <a:rPr b="0"/>
                <a:t>Java</a:t>
              </a:r>
              <a:endParaRPr sz="4400"/>
            </a:p>
            <a:p>
              <a:pPr algn="ctr">
                <a:defRPr sz="3200"/>
              </a:pPr>
              <a:r>
                <a:t>Execution Engine</a:t>
              </a: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7878557" y="4318934"/>
              <a:ext cx="3292888" cy="3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7878557" y="4485771"/>
              <a:ext cx="3053280" cy="652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3200"/>
              </a:lvl1pPr>
            </a:lstStyle>
            <a:p>
              <a:r>
                <a:t>grpc/MPI/RDMA</a:t>
              </a: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7886117" y="5394636"/>
              <a:ext cx="3292890" cy="2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 sz="3600"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412872" y="2830582"/>
              <a:ext cx="1193920" cy="1122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defRPr sz="3200"/>
              </a:pPr>
              <a:r>
                <a:t>Scala</a:t>
              </a:r>
              <a:br/>
              <a:r>
                <a:t>Spark</a:t>
              </a:r>
            </a:p>
          </p:txBody>
        </p:sp>
        <p:pic>
          <p:nvPicPr>
            <p:cNvPr id="1091" name="image7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17162" y="0"/>
              <a:ext cx="1640253" cy="16494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H2O Installation</a:t>
            </a:r>
            <a:endParaRPr dirty="0"/>
          </a:p>
        </p:txBody>
      </p:sp>
      <p:sp>
        <p:nvSpPr>
          <p:cNvPr id="3" name="Oval Callout 2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1909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covered with H2O Installation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Installation, using H2O with R &amp; Python</a:t>
            </a:r>
          </a:p>
          <a:p>
            <a:pPr lvl="1"/>
            <a:r>
              <a:rPr lang="en-US" dirty="0" smtClean="0"/>
              <a:t>Installation H2O</a:t>
            </a:r>
          </a:p>
          <a:p>
            <a:pPr lvl="2"/>
            <a:r>
              <a:rPr lang="en-US" dirty="0" smtClean="0"/>
              <a:t>Help </a:t>
            </a:r>
            <a:r>
              <a:rPr lang="mr-IN" dirty="0" smtClean="0"/>
              <a:t>–</a:t>
            </a:r>
            <a:r>
              <a:rPr lang="en-US" dirty="0" smtClean="0"/>
              <a:t> help(h2o.init), h2o.cluster_status()</a:t>
            </a:r>
          </a:p>
          <a:p>
            <a:pPr lvl="1"/>
            <a:r>
              <a:rPr lang="en-US" dirty="0" smtClean="0"/>
              <a:t>H2O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 repo</a:t>
            </a:r>
          </a:p>
          <a:p>
            <a:pPr lvl="2"/>
            <a:r>
              <a:rPr lang="en-US" dirty="0" smtClean="0"/>
              <a:t>Source code - glance</a:t>
            </a:r>
          </a:p>
          <a:p>
            <a:pPr lvl="1"/>
            <a:r>
              <a:rPr lang="en-US" dirty="0" smtClean="0"/>
              <a:t>R package installation</a:t>
            </a:r>
          </a:p>
          <a:p>
            <a:pPr lvl="1"/>
            <a:r>
              <a:rPr lang="en-US" dirty="0" smtClean="0"/>
              <a:t>Python Package Installation</a:t>
            </a:r>
          </a:p>
          <a:p>
            <a:pPr lvl="1"/>
            <a:r>
              <a:rPr lang="en-US" dirty="0" smtClean="0"/>
              <a:t>Connecting H2O from R</a:t>
            </a:r>
          </a:p>
          <a:p>
            <a:pPr lvl="1"/>
            <a:r>
              <a:rPr lang="en-US" dirty="0" smtClean="0"/>
              <a:t>Connecting H2O from Python</a:t>
            </a:r>
          </a:p>
          <a:p>
            <a:pPr lvl="1"/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4886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577">
              <a:srgbClr val="FFFFFF"/>
            </a:gs>
            <a:gs pos="100000">
              <a:srgbClr val="EBEBEB">
                <a:alpha val="98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H2O Intro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Installation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Using H2O from FLOW, R &amp; Python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 munging in H2O with Python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Examples of machine learning problems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GBM, GLM, DRF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Understanding Models, improvements,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Machine learning production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900" y="1917836"/>
            <a:ext cx="7463659" cy="7788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87900" y="9879705"/>
            <a:ext cx="765754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H2O.ai is a Visionary in </a:t>
            </a:r>
            <a:r>
              <a:rPr lang="en-US" dirty="0" smtClean="0"/>
              <a:t>the Gartner</a:t>
            </a:r>
            <a:r>
              <a:rPr lang="en-US" dirty="0"/>
              <a:t> Magic </a:t>
            </a:r>
            <a:r>
              <a:rPr lang="en-US" dirty="0" smtClean="0"/>
              <a:t>Quadrant</a:t>
            </a:r>
          </a:p>
          <a:p>
            <a:r>
              <a:rPr lang="en-US" dirty="0" smtClean="0"/>
              <a:t>for </a:t>
            </a:r>
            <a:r>
              <a:rPr lang="en-US" dirty="0"/>
              <a:t>Data Science </a:t>
            </a:r>
            <a:r>
              <a:rPr lang="en-US" dirty="0" smtClean="0"/>
              <a:t>Platforms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7900" y="10844072"/>
            <a:ext cx="1879383" cy="4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55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Data manipulation between H2O, R &amp; python</a:t>
            </a:r>
            <a:endParaRPr dirty="0"/>
          </a:p>
        </p:txBody>
      </p:sp>
      <p:sp>
        <p:nvSpPr>
          <p:cNvPr id="3" name="Oval Callout 2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9165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manipulation between H2O, R,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data in between H2O, python, R and others..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476459" y="6460470"/>
            <a:ext cx="13179287" cy="4662638"/>
            <a:chOff x="5602356" y="8050731"/>
            <a:chExt cx="13179287" cy="4662638"/>
          </a:xfrm>
        </p:grpSpPr>
        <p:grpSp>
          <p:nvGrpSpPr>
            <p:cNvPr id="10" name="Group 9"/>
            <p:cNvGrpSpPr/>
            <p:nvPr/>
          </p:nvGrpSpPr>
          <p:grpSpPr>
            <a:xfrm>
              <a:off x="5602356" y="8050731"/>
              <a:ext cx="13179287" cy="4662638"/>
              <a:chOff x="5546035" y="8209722"/>
              <a:chExt cx="13179287" cy="4662638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5546035" y="9647015"/>
                <a:ext cx="1470991" cy="1021554"/>
              </a:xfrm>
              <a:prstGeom prst="roundRect">
                <a:avLst/>
              </a:prstGeom>
              <a:solidFill>
                <a:srgbClr val="FFFFFF"/>
              </a:solidFill>
              <a:ln w="50800" cap="flat">
                <a:solidFill>
                  <a:srgbClr val="073779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8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H2O</a:t>
                </a:r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0595112" y="9647016"/>
                <a:ext cx="8130210" cy="1021554"/>
              </a:xfrm>
              <a:prstGeom prst="roundRect">
                <a:avLst/>
              </a:prstGeom>
              <a:solidFill>
                <a:srgbClr val="FFFFFF"/>
              </a:solidFill>
              <a:ln w="50800" cap="flat">
                <a:solidFill>
                  <a:srgbClr val="073779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ctr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8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R, python, Java,</a:t>
                </a:r>
                <a:r>
                  <a:rPr kumimoji="0" lang="en-US" sz="48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Scala, etc.. </a:t>
                </a:r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8" name="Curved Down Arrow 7"/>
              <p:cNvSpPr/>
              <p:nvPr/>
            </p:nvSpPr>
            <p:spPr>
              <a:xfrm>
                <a:off x="6003235" y="8209722"/>
                <a:ext cx="10277061" cy="1437293"/>
              </a:xfrm>
              <a:prstGeom prst="curvedDownArrow">
                <a:avLst/>
              </a:prstGeom>
              <a:solidFill>
                <a:srgbClr val="FFFFFF"/>
              </a:solidFill>
              <a:ln w="50800" cap="flat">
                <a:solidFill>
                  <a:srgbClr val="073779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9" name="Curved Up Arrow 8"/>
              <p:cNvSpPr/>
              <p:nvPr/>
            </p:nvSpPr>
            <p:spPr>
              <a:xfrm flipH="1">
                <a:off x="5688496" y="10725508"/>
                <a:ext cx="10591800" cy="2146852"/>
              </a:xfrm>
              <a:prstGeom prst="curvedUpArrow">
                <a:avLst/>
              </a:prstGeom>
              <a:solidFill>
                <a:srgbClr val="FFFFFF"/>
              </a:solidFill>
              <a:ln w="50800" cap="flat">
                <a:solidFill>
                  <a:srgbClr val="073779"/>
                </a:solidFill>
                <a:prstDash val="solid"/>
                <a:round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1828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991826" y="11186145"/>
              <a:ext cx="2412520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360</a:t>
              </a:r>
              <a:r>
                <a:rPr kumimoji="0" lang="en-US" sz="4400" b="0" i="0" u="none" strike="noStrike" cap="none" spc="0" normalizeH="0" baseline="3000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0</a:t>
              </a:r>
              <a:r>
                <a:rPr kumimoji="0" lang="en-US" sz="4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View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700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Importing Data in H2O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785" name="Group 785"/>
          <p:cNvGrpSpPr/>
          <p:nvPr/>
        </p:nvGrpSpPr>
        <p:grpSpPr>
          <a:xfrm>
            <a:off x="3506434" y="3333505"/>
            <a:ext cx="17371136" cy="4960512"/>
            <a:chOff x="0" y="0"/>
            <a:chExt cx="17371133" cy="4960511"/>
          </a:xfrm>
        </p:grpSpPr>
        <p:sp>
          <p:nvSpPr>
            <p:cNvPr id="779" name="Shape 779"/>
            <p:cNvSpPr/>
            <p:nvPr/>
          </p:nvSpPr>
          <p:spPr>
            <a:xfrm>
              <a:off x="0" y="0"/>
              <a:ext cx="8146089" cy="4960511"/>
            </a:xfrm>
            <a:prstGeom prst="rect">
              <a:avLst/>
            </a:prstGeom>
            <a:solidFill>
              <a:srgbClr val="DDDDDD"/>
            </a:solidFill>
            <a:ln w="25400" cap="flat">
              <a:solidFill>
                <a:srgbClr val="535353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40" tIns="91440" rIns="91440" bIns="91440" numCol="1" anchor="ctr">
              <a:noAutofit/>
            </a:bodyPr>
            <a:lstStyle/>
            <a:p>
              <a:endParaRPr sz="140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9225044" y="0"/>
              <a:ext cx="8146089" cy="4960511"/>
            </a:xfrm>
            <a:prstGeom prst="rect">
              <a:avLst/>
            </a:prstGeom>
            <a:solidFill>
              <a:srgbClr val="DDDDDD"/>
            </a:solidFill>
            <a:ln w="25400" cap="flat">
              <a:solidFill>
                <a:srgbClr val="535353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40" tIns="91440" rIns="91440" bIns="91440" numCol="1" anchor="ctr">
              <a:noAutofit/>
            </a:bodyPr>
            <a:lstStyle/>
            <a:p>
              <a:endParaRPr sz="140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394" y="199670"/>
              <a:ext cx="8105303" cy="80021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40" tIns="91440" rIns="91440" bIns="91440" numCol="1" anchor="t">
              <a:spAutoFit/>
            </a:bodyPr>
            <a:lstStyle>
              <a:lvl1pPr algn="ctr">
                <a:defRPr sz="4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 smtClean="0"/>
                <a:t> </a:t>
              </a:r>
              <a:r>
                <a:rPr lang="en-US" dirty="0" smtClean="0"/>
                <a:t>upload_file()</a:t>
              </a:r>
              <a:endParaRPr dirty="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9245438" y="199670"/>
              <a:ext cx="8105303" cy="80021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40" tIns="91440" rIns="91440" bIns="91440" numCol="1" anchor="t">
              <a:spAutoFit/>
            </a:bodyPr>
            <a:lstStyle>
              <a:lvl1pPr algn="ctr">
                <a:defRPr sz="4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lang="en-US" dirty="0" err="1"/>
                <a:t>i</a:t>
              </a:r>
              <a:r>
                <a:rPr lang="en-US" dirty="0" err="1" smtClean="0"/>
                <a:t>mport_file</a:t>
              </a:r>
              <a:r>
                <a:rPr lang="en-US" dirty="0" smtClean="0"/>
                <a:t>()</a:t>
              </a:r>
              <a:endParaRPr dirty="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248664" y="1546468"/>
              <a:ext cx="7648761" cy="2400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40" tIns="91440" rIns="91440" bIns="91440" numCol="1" anchor="t">
              <a:spAutoFit/>
            </a:bodyPr>
            <a:lstStyle/>
            <a:p>
              <a:pPr marL="280736" indent="-280736">
                <a:buSzPct val="100000"/>
                <a:buChar char="•"/>
                <a:defRPr sz="3600"/>
              </a:pPr>
              <a:r>
                <a:rPr lang="en-US" sz="3600" dirty="0" smtClean="0"/>
                <a:t>Uses local file system to pull data then push the H2O cluster</a:t>
              </a:r>
              <a:endParaRPr sz="3600" dirty="0"/>
            </a:p>
            <a:p>
              <a:pPr marL="280736" indent="-280736">
                <a:buSzPct val="100000"/>
                <a:buChar char="•"/>
                <a:defRPr sz="3600"/>
              </a:pPr>
              <a:r>
                <a:rPr lang="en-US" sz="3600" dirty="0"/>
                <a:t>Does a </a:t>
              </a:r>
              <a:r>
                <a:rPr lang="en-US" sz="3600" dirty="0" smtClean="0"/>
                <a:t>single threaded push </a:t>
              </a:r>
              <a:r>
                <a:rPr lang="en-US" sz="3600" dirty="0"/>
                <a:t>of the </a:t>
              </a:r>
              <a:r>
                <a:rPr lang="en-US" sz="3600" dirty="0" smtClean="0"/>
                <a:t>data</a:t>
              </a:r>
              <a:r>
                <a:rPr lang="en-US" sz="3600" dirty="0"/>
                <a:t> </a:t>
              </a:r>
              <a:r>
                <a:rPr lang="en-US" sz="3600" dirty="0" smtClean="0"/>
                <a:t>from local machine</a:t>
              </a:r>
              <a:endParaRPr sz="3600" dirty="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9473708" y="1546468"/>
              <a:ext cx="7648761" cy="2400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40" tIns="91440" rIns="91440" bIns="91440" numCol="1" anchor="t">
              <a:spAutoFit/>
            </a:bodyPr>
            <a:lstStyle/>
            <a:p>
              <a:pPr marL="280736" indent="-280736">
                <a:buSzPct val="100000"/>
                <a:buChar char="•"/>
                <a:defRPr sz="3600"/>
              </a:pPr>
              <a:r>
                <a:rPr lang="en-US" sz="3600" dirty="0" smtClean="0"/>
                <a:t>Works with variety of sources (web, local, HDFS </a:t>
              </a:r>
              <a:r>
                <a:rPr lang="en-US" sz="3600" dirty="0" err="1" smtClean="0"/>
                <a:t>etc</a:t>
              </a:r>
              <a:r>
                <a:rPr lang="en-US" sz="3600" dirty="0" smtClean="0"/>
                <a:t>)</a:t>
              </a:r>
              <a:r>
                <a:rPr sz="3600" dirty="0" smtClean="0"/>
                <a:t> </a:t>
              </a:r>
              <a:endParaRPr sz="3600" dirty="0"/>
            </a:p>
            <a:p>
              <a:pPr marL="280736" indent="-280736">
                <a:buSzPct val="100000"/>
                <a:buChar char="•"/>
                <a:defRPr sz="3600"/>
              </a:pPr>
              <a:r>
                <a:rPr lang="en-US" sz="3600" dirty="0"/>
                <a:t>Does a parallel/distributed multi-threaded pull of the data.</a:t>
              </a:r>
              <a:endParaRPr sz="3600" dirty="0"/>
            </a:p>
          </p:txBody>
        </p:sp>
      </p:grpSp>
      <p:sp>
        <p:nvSpPr>
          <p:cNvPr id="786" name="Shape 786"/>
          <p:cNvSpPr/>
          <p:nvPr/>
        </p:nvSpPr>
        <p:spPr>
          <a:xfrm>
            <a:off x="4753863" y="9600198"/>
            <a:ext cx="15241510" cy="7386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40" bIns="91440">
            <a:spAutoFit/>
          </a:bodyPr>
          <a:lstStyle/>
          <a:p>
            <a:pPr>
              <a:defRPr sz="3600">
                <a:latin typeface="+mn-lt"/>
                <a:ea typeface="+mn-ea"/>
                <a:cs typeface="+mn-cs"/>
                <a:sym typeface="Helvetica"/>
              </a:defRPr>
            </a:pPr>
            <a:r>
              <a:rPr sz="3600" b="1" dirty="0"/>
              <a:t>Note</a:t>
            </a:r>
            <a:r>
              <a:rPr sz="3600" b="1" dirty="0" smtClean="0"/>
              <a:t>:</a:t>
            </a:r>
            <a:r>
              <a:rPr lang="en-US" sz="3600" b="1" dirty="0" smtClean="0"/>
              <a:t> </a:t>
            </a:r>
            <a:r>
              <a:rPr lang="en-US" sz="3600" dirty="0" smtClean="0"/>
              <a:t>It is good to use import_file() when not sure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9095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manipulation between H2O, R,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Import data in python</a:t>
            </a:r>
          </a:p>
          <a:p>
            <a:pPr lvl="1"/>
            <a:r>
              <a:rPr lang="en-US" dirty="0"/>
              <a:t>import pandas as </a:t>
            </a:r>
            <a:r>
              <a:rPr lang="en-US" dirty="0" err="1" smtClean="0"/>
              <a:t>pd</a:t>
            </a:r>
            <a:endParaRPr lang="en-US" dirty="0" smtClean="0"/>
          </a:p>
          <a:p>
            <a:pPr lvl="2"/>
            <a:r>
              <a:rPr lang="en-US" sz="3800" dirty="0" err="1" smtClean="0"/>
              <a:t>datasetpath</a:t>
            </a:r>
            <a:r>
              <a:rPr lang="en-US" sz="3800" dirty="0" smtClean="0"/>
              <a:t> </a:t>
            </a:r>
            <a:r>
              <a:rPr lang="en-US" sz="3800" dirty="0"/>
              <a:t>= "/</a:t>
            </a:r>
            <a:r>
              <a:rPr lang="en-US" sz="3800" dirty="0" smtClean="0"/>
              <a:t>Users/</a:t>
            </a:r>
            <a:r>
              <a:rPr lang="en-US" sz="3800" dirty="0" err="1" smtClean="0"/>
              <a:t>avkashchauhan</a:t>
            </a:r>
            <a:r>
              <a:rPr lang="en-US" sz="3800" dirty="0" smtClean="0"/>
              <a:t>/tools/datasets/kaggle-imdb-word2vec”</a:t>
            </a:r>
          </a:p>
          <a:p>
            <a:pPr lvl="2"/>
            <a:r>
              <a:rPr lang="en-US" sz="3800" dirty="0" err="1" smtClean="0"/>
              <a:t>train_data</a:t>
            </a:r>
            <a:r>
              <a:rPr lang="en-US" sz="3800" dirty="0" smtClean="0"/>
              <a:t> </a:t>
            </a:r>
            <a:r>
              <a:rPr lang="en-US" sz="3800" dirty="0"/>
              <a:t>= </a:t>
            </a:r>
            <a:r>
              <a:rPr lang="en-US" sz="3800" dirty="0" err="1"/>
              <a:t>pd.read_csv</a:t>
            </a:r>
            <a:r>
              <a:rPr lang="en-US" sz="3800" dirty="0"/>
              <a:t>(</a:t>
            </a:r>
            <a:r>
              <a:rPr lang="en-US" sz="3800" dirty="0" err="1"/>
              <a:t>datasetpath</a:t>
            </a:r>
            <a:r>
              <a:rPr lang="en-US" sz="3800" dirty="0"/>
              <a:t> + "/</a:t>
            </a:r>
            <a:r>
              <a:rPr lang="en-US" sz="3800" dirty="0" err="1"/>
              <a:t>labeledTrainData.tsv</a:t>
            </a:r>
            <a:r>
              <a:rPr lang="en-US" sz="3800" dirty="0"/>
              <a:t>", header=0, delimiter="\t", quoting=3</a:t>
            </a:r>
            <a:r>
              <a:rPr lang="en-US" sz="3800" dirty="0" smtClean="0"/>
              <a:t>)</a:t>
            </a:r>
          </a:p>
          <a:p>
            <a:pPr lvl="1"/>
            <a:r>
              <a:rPr lang="en-US" dirty="0" smtClean="0"/>
              <a:t>h2o.ls()</a:t>
            </a:r>
            <a:endParaRPr lang="en-US" sz="3800" dirty="0" smtClean="0"/>
          </a:p>
          <a:p>
            <a:pPr lvl="1"/>
            <a:r>
              <a:rPr lang="en-US" dirty="0" err="1" smtClean="0"/>
              <a:t>train_data.describe</a:t>
            </a:r>
            <a:r>
              <a:rPr lang="en-US" dirty="0" smtClean="0"/>
              <a:t>()</a:t>
            </a:r>
          </a:p>
          <a:p>
            <a:pPr lvl="1"/>
            <a:r>
              <a:rPr lang="en-US" dirty="0"/>
              <a:t>train_data_h2o = h2o.H2OFrame(</a:t>
            </a:r>
            <a:r>
              <a:rPr lang="en-US" dirty="0" err="1"/>
              <a:t>train_data</a:t>
            </a:r>
            <a:r>
              <a:rPr lang="en-US" dirty="0"/>
              <a:t>, </a:t>
            </a:r>
            <a:r>
              <a:rPr lang="en-US" dirty="0" err="1"/>
              <a:t>destination_frame</a:t>
            </a:r>
            <a:r>
              <a:rPr lang="en-US" dirty="0"/>
              <a:t> = "train_data_h2o</a:t>
            </a:r>
            <a:r>
              <a:rPr lang="en-US" dirty="0" smtClean="0"/>
              <a:t>")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2o.ls()</a:t>
            </a:r>
          </a:p>
          <a:p>
            <a:pPr lvl="1"/>
            <a:r>
              <a:rPr lang="en-US" dirty="0" smtClean="0"/>
              <a:t>train_data_h2o.describe()</a:t>
            </a:r>
          </a:p>
          <a:p>
            <a:pPr lvl="1"/>
            <a:r>
              <a:rPr lang="en-US" dirty="0" smtClean="0"/>
              <a:t>Now Look the same frame in the FLOW - </a:t>
            </a:r>
            <a:r>
              <a:rPr lang="en-US" b="1" dirty="0" err="1" smtClean="0"/>
              <a:t>getFrames</a:t>
            </a:r>
            <a:endParaRPr lang="en-US" b="1" dirty="0" smtClean="0"/>
          </a:p>
          <a:p>
            <a:r>
              <a:rPr lang="en-US" dirty="0" smtClean="0"/>
              <a:t>In R</a:t>
            </a:r>
          </a:p>
          <a:p>
            <a:r>
              <a:rPr lang="en-US" dirty="0" smtClean="0"/>
              <a:t>&gt; h2o.ls()</a:t>
            </a:r>
          </a:p>
          <a:p>
            <a:r>
              <a:rPr lang="en-US" dirty="0" smtClean="0"/>
              <a:t>&gt; </a:t>
            </a:r>
            <a:r>
              <a:rPr lang="en-US" dirty="0" err="1" smtClean="0"/>
              <a:t>rdf</a:t>
            </a:r>
            <a:r>
              <a:rPr lang="en-US" dirty="0" smtClean="0"/>
              <a:t> </a:t>
            </a:r>
            <a:r>
              <a:rPr lang="en-US" dirty="0"/>
              <a:t>= h2o.getFrame("train_data_h2o")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 err="1" smtClean="0"/>
              <a:t>rdf</a:t>
            </a:r>
            <a:endParaRPr lang="en-US" dirty="0" smtClean="0"/>
          </a:p>
          <a:p>
            <a:r>
              <a:rPr lang="en-US" dirty="0" smtClean="0"/>
              <a:t>&gt; summary(</a:t>
            </a:r>
            <a:r>
              <a:rPr lang="en-US" dirty="0" err="1" smtClean="0"/>
              <a:t>rdf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20212228" y="1960332"/>
            <a:ext cx="3558207" cy="1405530"/>
          </a:xfrm>
          <a:prstGeom prst="cloudCallout">
            <a:avLst/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Part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69370" y="12605620"/>
            <a:ext cx="1359346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/>
              <a:t>Reference: http://localhost:8888/notebooks/H2O-start-test-and-data-switch-python-r.ipynb</a:t>
            </a: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235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manipulation between H2O, R, 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Import data in R</a:t>
            </a:r>
          </a:p>
          <a:p>
            <a:pPr lvl="1"/>
            <a:r>
              <a:rPr lang="en-US" dirty="0" smtClean="0"/>
              <a:t>&gt; iris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/>
              <a:t>m</a:t>
            </a:r>
            <a:r>
              <a:rPr lang="en-US" dirty="0" err="1" smtClean="0"/>
              <a:t>ydf</a:t>
            </a:r>
            <a:r>
              <a:rPr lang="en-US" dirty="0" smtClean="0"/>
              <a:t> =  as.h2o(iris)</a:t>
            </a:r>
          </a:p>
          <a:p>
            <a:pPr lvl="2"/>
            <a:r>
              <a:rPr lang="en-US" dirty="0" smtClean="0"/>
              <a:t>This frame will be imported as iris original frame name</a:t>
            </a:r>
          </a:p>
          <a:p>
            <a:pPr lvl="1"/>
            <a:r>
              <a:rPr lang="en-US" dirty="0" smtClean="0"/>
              <a:t>&gt; summary(</a:t>
            </a:r>
            <a:r>
              <a:rPr lang="en-US" dirty="0" err="1" smtClean="0"/>
              <a:t>mydf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&gt; summary(iris)</a:t>
            </a:r>
          </a:p>
          <a:p>
            <a:pPr lvl="1"/>
            <a:r>
              <a:rPr lang="en-US" dirty="0" smtClean="0"/>
              <a:t>&gt; h2o.ls()</a:t>
            </a:r>
          </a:p>
          <a:p>
            <a:pPr lvl="2"/>
            <a:r>
              <a:rPr lang="en-US" dirty="0" smtClean="0"/>
              <a:t>You will see the </a:t>
            </a:r>
            <a:r>
              <a:rPr lang="en-US" b="1" dirty="0" smtClean="0"/>
              <a:t>iris</a:t>
            </a:r>
            <a:r>
              <a:rPr lang="en-US" dirty="0" smtClean="0"/>
              <a:t> entry as h2o frames list </a:t>
            </a:r>
          </a:p>
          <a:p>
            <a:pPr lvl="2"/>
            <a:r>
              <a:rPr lang="en-US" dirty="0" smtClean="0"/>
              <a:t>Check FLOW as well and you will see iris there too</a:t>
            </a:r>
          </a:p>
          <a:p>
            <a:pPr lvl="1"/>
            <a:r>
              <a:rPr lang="en-US" dirty="0" smtClean="0"/>
              <a:t>&gt; </a:t>
            </a:r>
            <a:r>
              <a:rPr lang="en-US" dirty="0" err="1"/>
              <a:t>mydf</a:t>
            </a:r>
            <a:r>
              <a:rPr lang="en-US" dirty="0"/>
              <a:t> =  </a:t>
            </a:r>
            <a:r>
              <a:rPr lang="en-US" dirty="0" smtClean="0"/>
              <a:t>as.h2o(iris, </a:t>
            </a:r>
            <a:r>
              <a:rPr lang="en-US" dirty="0" err="1" smtClean="0"/>
              <a:t>destination_frame</a:t>
            </a:r>
            <a:r>
              <a:rPr lang="en-US" dirty="0" smtClean="0"/>
              <a:t> = “</a:t>
            </a:r>
            <a:r>
              <a:rPr lang="en-US" dirty="0" err="1" smtClean="0"/>
              <a:t>mydf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&gt; h2o.ls()</a:t>
            </a:r>
          </a:p>
          <a:p>
            <a:pPr lvl="1"/>
            <a:r>
              <a:rPr lang="en-US" dirty="0" smtClean="0"/>
              <a:t>In Python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2o.ls()</a:t>
            </a:r>
          </a:p>
          <a:p>
            <a:pPr lvl="2"/>
            <a:r>
              <a:rPr lang="en-US" dirty="0" err="1"/>
              <a:t>my_python_df</a:t>
            </a:r>
            <a:r>
              <a:rPr lang="en-US" dirty="0"/>
              <a:t>= h2o.get_frame("</a:t>
            </a:r>
            <a:r>
              <a:rPr lang="en-US" dirty="0" err="1"/>
              <a:t>mydf</a:t>
            </a:r>
            <a:r>
              <a:rPr lang="en-US" dirty="0" smtClean="0"/>
              <a:t>")</a:t>
            </a:r>
          </a:p>
          <a:p>
            <a:pPr lvl="2"/>
            <a:r>
              <a:rPr lang="en-US" dirty="0" err="1"/>
              <a:t>m</a:t>
            </a:r>
            <a:r>
              <a:rPr lang="en-US" dirty="0" err="1" smtClean="0"/>
              <a:t>y_python_df</a:t>
            </a:r>
            <a:endParaRPr lang="en-US" dirty="0" smtClean="0"/>
          </a:p>
          <a:p>
            <a:pPr lvl="2"/>
            <a:r>
              <a:rPr lang="en-US" dirty="0"/>
              <a:t>h</a:t>
            </a:r>
            <a:r>
              <a:rPr lang="en-US" dirty="0" smtClean="0"/>
              <a:t>2o.ls()</a:t>
            </a:r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20212228" y="1960332"/>
            <a:ext cx="3558207" cy="1405530"/>
          </a:xfrm>
          <a:prstGeom prst="cloudCallout">
            <a:avLst/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Part 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9734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 covered </a:t>
            </a:r>
            <a:r>
              <a:rPr lang="en-US" dirty="0"/>
              <a:t>Data munging in H2O with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H2O and Python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 Demo</a:t>
            </a:r>
          </a:p>
          <a:p>
            <a:r>
              <a:rPr lang="en-US" dirty="0" smtClean="0"/>
              <a:t>Data import</a:t>
            </a:r>
          </a:p>
          <a:p>
            <a:r>
              <a:rPr lang="en-US" dirty="0" smtClean="0"/>
              <a:t>Row, column, data frames, slicing, binding, exporting, factoring</a:t>
            </a:r>
          </a:p>
          <a:p>
            <a:r>
              <a:rPr lang="en-US" dirty="0" smtClean="0"/>
              <a:t>Using functions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Oval Callout 3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4179" y="10305790"/>
            <a:ext cx="1141177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Reference: </a:t>
            </a:r>
            <a:endParaRPr lang="en-US" dirty="0" smtClean="0"/>
          </a:p>
          <a:p>
            <a:r>
              <a:rPr lang="en-US" dirty="0" smtClean="0">
                <a:hlinkClick r:id="rId2" invalidUrl="http://localhost:8888/notebooks/H2O Data Ingest Demo.ipynb"/>
              </a:rPr>
              <a:t>[1] http</a:t>
            </a:r>
            <a:r>
              <a:rPr lang="en-US" dirty="0">
                <a:hlinkClick r:id="rId3" invalidUrl="http://localhost:8888/notebooks/H2O Data Ingest Demo.ipynb"/>
              </a:rPr>
              <a:t>://</a:t>
            </a:r>
            <a:r>
              <a:rPr lang="en-US" dirty="0" smtClean="0">
                <a:hlinkClick r:id="rId4" invalidUrl="http://localhost:8888/notebooks/H2O Data Ingest Demo.ipynb"/>
              </a:rPr>
              <a:t>localhost:8888/notebooks/H2O%20Data%20Ingest%20Demo.ipynb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19237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we covered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Import</a:t>
            </a:r>
          </a:p>
          <a:p>
            <a:r>
              <a:rPr lang="en-US" dirty="0" smtClean="0"/>
              <a:t>Understood data, frame distribution, chunk, compression etc.</a:t>
            </a:r>
          </a:p>
          <a:p>
            <a:r>
              <a:rPr lang="en-US" dirty="0" smtClean="0"/>
              <a:t>Understood all features, through histograms, </a:t>
            </a:r>
            <a:r>
              <a:rPr lang="en-US" dirty="0" err="1" smtClean="0"/>
              <a:t>enums</a:t>
            </a:r>
            <a:r>
              <a:rPr lang="en-US" dirty="0" smtClean="0"/>
              <a:t>, etc.</a:t>
            </a:r>
          </a:p>
          <a:p>
            <a:r>
              <a:rPr lang="en-US" dirty="0"/>
              <a:t>Split data frames for train and test</a:t>
            </a:r>
          </a:p>
          <a:p>
            <a:r>
              <a:rPr lang="en-US" dirty="0" smtClean="0"/>
              <a:t>Converting features to Factors/</a:t>
            </a:r>
            <a:r>
              <a:rPr lang="en-US" dirty="0" err="1" smtClean="0"/>
              <a:t>Enum</a:t>
            </a:r>
            <a:endParaRPr lang="en-US" dirty="0" smtClean="0"/>
          </a:p>
          <a:p>
            <a:r>
              <a:rPr lang="en-US" dirty="0" smtClean="0"/>
              <a:t>Imputation of values</a:t>
            </a:r>
          </a:p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with Training frame only</a:t>
            </a:r>
          </a:p>
          <a:p>
            <a:pPr lvl="1"/>
            <a:r>
              <a:rPr lang="en-US" dirty="0" smtClean="0"/>
              <a:t>With cross-validation</a:t>
            </a:r>
          </a:p>
          <a:p>
            <a:pPr lvl="1"/>
            <a:r>
              <a:rPr lang="en-US" dirty="0" smtClean="0"/>
              <a:t>with validation frame</a:t>
            </a:r>
          </a:p>
          <a:p>
            <a:r>
              <a:rPr lang="en-US" dirty="0" smtClean="0"/>
              <a:t>Understanding Model details</a:t>
            </a:r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docs.h2o.ai/h2o/latest-stable/h2o-docs/index.html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258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sz="7200" dirty="0" smtClean="0"/>
              <a:t>Thank you so much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70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ctrTitle"/>
          </p:nvPr>
        </p:nvSpPr>
        <p:spPr>
          <a:xfrm>
            <a:off x="4512874" y="5223712"/>
            <a:ext cx="15358251" cy="3268576"/>
          </a:xfrm>
          <a:prstGeom prst="rect">
            <a:avLst/>
          </a:prstGeom>
        </p:spPr>
        <p:txBody>
          <a:bodyPr/>
          <a:lstStyle>
            <a:lvl1pPr>
              <a:defRPr sz="9000" spc="843">
                <a:solidFill>
                  <a:srgbClr val="A6AAA9"/>
                </a:solidFill>
              </a:defRPr>
            </a:lvl1pPr>
          </a:lstStyle>
          <a:p>
            <a:r>
              <a:rPr lang="en-US" dirty="0" smtClean="0"/>
              <a:t>Architecture</a:t>
            </a:r>
            <a:endParaRPr dirty="0"/>
          </a:p>
        </p:txBody>
      </p:sp>
      <p:sp>
        <p:nvSpPr>
          <p:cNvPr id="2" name="Oval Callout 1"/>
          <p:cNvSpPr/>
          <p:nvPr/>
        </p:nvSpPr>
        <p:spPr>
          <a:xfrm>
            <a:off x="22571243" y="11934345"/>
            <a:ext cx="1443790" cy="1558049"/>
          </a:xfrm>
          <a:prstGeom prst="wedgeEllipseCallout">
            <a:avLst>
              <a:gd name="adj1" fmla="val 61310"/>
              <a:gd name="adj2" fmla="val 45202"/>
            </a:avLst>
          </a:prstGeom>
          <a:solidFill>
            <a:srgbClr val="FFFFFF"/>
          </a:solidFill>
          <a:ln w="50800" cap="flat">
            <a:solidFill>
              <a:srgbClr val="073779"/>
            </a:solidFill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6721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H2O Core Engine</a:t>
            </a:r>
          </a:p>
          <a:p>
            <a:pPr lvl="1"/>
            <a:r>
              <a:rPr lang="en-US" dirty="0" smtClean="0"/>
              <a:t>“In memory”</a:t>
            </a:r>
          </a:p>
          <a:p>
            <a:pPr lvl="2"/>
            <a:r>
              <a:rPr lang="en-US" dirty="0" smtClean="0"/>
              <a:t>No persistence!</a:t>
            </a:r>
          </a:p>
          <a:p>
            <a:pPr lvl="2"/>
            <a:r>
              <a:rPr lang="en-US" dirty="0" smtClean="0"/>
              <a:t>Bring up, work, take down.</a:t>
            </a:r>
          </a:p>
          <a:p>
            <a:pPr lvl="1"/>
            <a:r>
              <a:rPr lang="en-US" dirty="0" smtClean="0"/>
              <a:t>Where can I run it?</a:t>
            </a:r>
          </a:p>
          <a:p>
            <a:pPr lvl="2"/>
            <a:r>
              <a:rPr lang="en-US" dirty="0" smtClean="0"/>
              <a:t>Locally, Hadoop, Spark</a:t>
            </a:r>
          </a:p>
          <a:p>
            <a:pPr lvl="2"/>
            <a:r>
              <a:rPr lang="en-US" dirty="0" smtClean="0"/>
              <a:t>Java based </a:t>
            </a:r>
            <a:r>
              <a:rPr lang="mr-IN" dirty="0" smtClean="0"/>
              <a:t>–</a:t>
            </a:r>
            <a:r>
              <a:rPr lang="en-US" dirty="0" smtClean="0"/>
              <a:t> almost anywhere!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Client APIs</a:t>
            </a:r>
          </a:p>
          <a:p>
            <a:pPr lvl="1"/>
            <a:r>
              <a:rPr lang="en-US" dirty="0" smtClean="0"/>
              <a:t>Access the core engine through</a:t>
            </a:r>
          </a:p>
          <a:p>
            <a:pPr lvl="2"/>
            <a:r>
              <a:rPr lang="en-US" dirty="0" smtClean="0"/>
              <a:t>Web (Flow UI)</a:t>
            </a:r>
          </a:p>
          <a:p>
            <a:pPr lvl="2"/>
            <a:r>
              <a:rPr lang="en-US" dirty="0" smtClean="0"/>
              <a:t>Python, R</a:t>
            </a:r>
          </a:p>
          <a:p>
            <a:pPr lvl="1"/>
            <a:endParaRPr lang="en-US" dirty="0"/>
          </a:p>
        </p:txBody>
      </p:sp>
      <p:pic>
        <p:nvPicPr>
          <p:cNvPr id="4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87603" y="2463799"/>
            <a:ext cx="7808050" cy="9128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1836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 407"/>
          <p:cNvGrpSpPr/>
          <p:nvPr/>
        </p:nvGrpSpPr>
        <p:grpSpPr>
          <a:xfrm>
            <a:off x="5082328" y="4228322"/>
            <a:ext cx="11074044" cy="6570898"/>
            <a:chOff x="0" y="0"/>
            <a:chExt cx="11074042" cy="6570896"/>
          </a:xfrm>
        </p:grpSpPr>
        <p:sp>
          <p:nvSpPr>
            <p:cNvPr id="395" name="Shape 395"/>
            <p:cNvSpPr/>
            <p:nvPr/>
          </p:nvSpPr>
          <p:spPr>
            <a:xfrm>
              <a:off x="0" y="0"/>
              <a:ext cx="11074043" cy="6570897"/>
            </a:xfrm>
            <a:prstGeom prst="rect">
              <a:avLst/>
            </a:prstGeom>
            <a:solidFill>
              <a:srgbClr val="C4C4C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500"/>
              </a:pPr>
              <a:endParaRPr/>
            </a:p>
          </p:txBody>
        </p:sp>
        <p:grpSp>
          <p:nvGrpSpPr>
            <p:cNvPr id="406" name="Group 406"/>
            <p:cNvGrpSpPr/>
            <p:nvPr/>
          </p:nvGrpSpPr>
          <p:grpSpPr>
            <a:xfrm>
              <a:off x="336260" y="3363397"/>
              <a:ext cx="10401524" cy="2986038"/>
              <a:chOff x="0" y="0"/>
              <a:chExt cx="10401523" cy="2986037"/>
            </a:xfrm>
          </p:grpSpPr>
          <p:grpSp>
            <p:nvGrpSpPr>
              <p:cNvPr id="398" name="Group 398"/>
              <p:cNvGrpSpPr/>
              <p:nvPr/>
            </p:nvGrpSpPr>
            <p:grpSpPr>
              <a:xfrm>
                <a:off x="0" y="0"/>
                <a:ext cx="10401524" cy="685800"/>
                <a:chOff x="0" y="0"/>
                <a:chExt cx="10401523" cy="685800"/>
              </a:xfrm>
            </p:grpSpPr>
            <p:sp>
              <p:nvSpPr>
                <p:cNvPr id="396" name="Shape 396"/>
                <p:cNvSpPr/>
                <p:nvPr/>
              </p:nvSpPr>
              <p:spPr>
                <a:xfrm>
                  <a:off x="5245323" y="0"/>
                  <a:ext cx="5156201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Job</a:t>
                  </a:r>
                </a:p>
              </p:txBody>
            </p:sp>
            <p:sp>
              <p:nvSpPr>
                <p:cNvPr id="397" name="Shape 397"/>
                <p:cNvSpPr/>
                <p:nvPr/>
              </p:nvSpPr>
              <p:spPr>
                <a:xfrm>
                  <a:off x="0" y="0"/>
                  <a:ext cx="5156200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Fluid Vector Frame</a:t>
                  </a:r>
                </a:p>
              </p:txBody>
            </p:sp>
          </p:grpSp>
          <p:grpSp>
            <p:nvGrpSpPr>
              <p:cNvPr id="401" name="Group 401"/>
              <p:cNvGrpSpPr/>
              <p:nvPr/>
            </p:nvGrpSpPr>
            <p:grpSpPr>
              <a:xfrm>
                <a:off x="0" y="766745"/>
                <a:ext cx="10401524" cy="685801"/>
                <a:chOff x="0" y="0"/>
                <a:chExt cx="10401523" cy="685800"/>
              </a:xfrm>
            </p:grpSpPr>
            <p:sp>
              <p:nvSpPr>
                <p:cNvPr id="399" name="Shape 399"/>
                <p:cNvSpPr/>
                <p:nvPr/>
              </p:nvSpPr>
              <p:spPr>
                <a:xfrm>
                  <a:off x="5245323" y="0"/>
                  <a:ext cx="5156201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MRTask</a:t>
                  </a:r>
                </a:p>
              </p:txBody>
            </p:sp>
            <p:sp>
              <p:nvSpPr>
                <p:cNvPr id="400" name="Shape 400"/>
                <p:cNvSpPr/>
                <p:nvPr/>
              </p:nvSpPr>
              <p:spPr>
                <a:xfrm>
                  <a:off x="0" y="0"/>
                  <a:ext cx="5156200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Distributed K/V Store</a:t>
                  </a:r>
                </a:p>
              </p:txBody>
            </p:sp>
          </p:grpSp>
          <p:grpSp>
            <p:nvGrpSpPr>
              <p:cNvPr id="404" name="Group 404"/>
              <p:cNvGrpSpPr/>
              <p:nvPr/>
            </p:nvGrpSpPr>
            <p:grpSpPr>
              <a:xfrm>
                <a:off x="0" y="1533490"/>
                <a:ext cx="10401524" cy="685801"/>
                <a:chOff x="0" y="0"/>
                <a:chExt cx="10401523" cy="685800"/>
              </a:xfrm>
            </p:grpSpPr>
            <p:sp>
              <p:nvSpPr>
                <p:cNvPr id="402" name="Shape 402"/>
                <p:cNvSpPr/>
                <p:nvPr/>
              </p:nvSpPr>
              <p:spPr>
                <a:xfrm>
                  <a:off x="5245323" y="0"/>
                  <a:ext cx="5156201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Distributed Fork/Join</a:t>
                  </a:r>
                </a:p>
              </p:txBody>
            </p:sp>
            <p:sp>
              <p:nvSpPr>
                <p:cNvPr id="403" name="Shape 403"/>
                <p:cNvSpPr/>
                <p:nvPr/>
              </p:nvSpPr>
              <p:spPr>
                <a:xfrm>
                  <a:off x="0" y="0"/>
                  <a:ext cx="5156200" cy="685800"/>
                </a:xfrm>
                <a:prstGeom prst="rect">
                  <a:avLst/>
                </a:prstGeom>
                <a:solidFill>
                  <a:srgbClr val="FBE91F"/>
                </a:solidFill>
                <a:ln w="635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sz="2500"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Non-Blocking Hash Table</a:t>
                  </a:r>
                </a:p>
              </p:txBody>
            </p:sp>
          </p:grpSp>
          <p:sp>
            <p:nvSpPr>
              <p:cNvPr id="405" name="Shape 405"/>
              <p:cNvSpPr/>
              <p:nvPr/>
            </p:nvSpPr>
            <p:spPr>
              <a:xfrm>
                <a:off x="0" y="2300237"/>
                <a:ext cx="10401523" cy="685801"/>
              </a:xfrm>
              <a:prstGeom prst="rect">
                <a:avLst/>
              </a:prstGeom>
              <a:solidFill>
                <a:srgbClr val="FBE91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sz="2500"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r>
                  <a:t>Distributed In-Memory Processing</a:t>
                </a:r>
              </a:p>
            </p:txBody>
          </p:sp>
        </p:grpSp>
      </p:grpSp>
      <p:sp>
        <p:nvSpPr>
          <p:cNvPr id="408" name="Shape 4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Core </a:t>
            </a:r>
            <a:r>
              <a:rPr dirty="0" smtClean="0"/>
              <a:t>H2O</a:t>
            </a:r>
            <a:r>
              <a:rPr lang="en-US" dirty="0" smtClean="0"/>
              <a:t>: Detailed </a:t>
            </a:r>
            <a:r>
              <a:rPr dirty="0" smtClean="0"/>
              <a:t>Architecture</a:t>
            </a:r>
            <a:endParaRPr dirty="0"/>
          </a:p>
        </p:txBody>
      </p:sp>
      <p:grpSp>
        <p:nvGrpSpPr>
          <p:cNvPr id="411" name="Group 411"/>
          <p:cNvGrpSpPr/>
          <p:nvPr/>
        </p:nvGrpSpPr>
        <p:grpSpPr>
          <a:xfrm>
            <a:off x="5418588" y="2655110"/>
            <a:ext cx="3993779" cy="903533"/>
            <a:chOff x="0" y="0"/>
            <a:chExt cx="3993777" cy="903532"/>
          </a:xfrm>
        </p:grpSpPr>
        <p:pic>
          <p:nvPicPr>
            <p:cNvPr id="409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53777" y="0"/>
              <a:ext cx="2540001" cy="903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2450"/>
              <a:ext cx="970101" cy="735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4" name="Group 414"/>
          <p:cNvGrpSpPr/>
          <p:nvPr/>
        </p:nvGrpSpPr>
        <p:grpSpPr>
          <a:xfrm>
            <a:off x="12993675" y="3268497"/>
            <a:ext cx="3221633" cy="905908"/>
            <a:chOff x="0" y="0"/>
            <a:chExt cx="3221631" cy="905906"/>
          </a:xfrm>
        </p:grpSpPr>
        <p:pic>
          <p:nvPicPr>
            <p:cNvPr id="41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07311" y="209630"/>
              <a:ext cx="1714321" cy="486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37372" cy="905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5" name="Shape 415"/>
          <p:cNvSpPr/>
          <p:nvPr/>
        </p:nvSpPr>
        <p:spPr>
          <a:xfrm>
            <a:off x="5450338" y="3753200"/>
            <a:ext cx="7441648" cy="672440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REST / JSON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17519419" y="5990393"/>
            <a:ext cx="2438401" cy="4450341"/>
            <a:chOff x="0" y="0"/>
            <a:chExt cx="2438400" cy="4450339"/>
          </a:xfrm>
        </p:grpSpPr>
        <p:pic>
          <p:nvPicPr>
            <p:cNvPr id="416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3268232"/>
              <a:ext cx="2269647" cy="11821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161182"/>
              <a:ext cx="2438400" cy="1281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2493705"/>
              <a:ext cx="2269647" cy="825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290204" cy="1161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21" name="image54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782654" y="2921788"/>
            <a:ext cx="3141081" cy="4866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5" name="Group 435"/>
          <p:cNvGrpSpPr/>
          <p:nvPr/>
        </p:nvGrpSpPr>
        <p:grpSpPr>
          <a:xfrm>
            <a:off x="5386838" y="4740944"/>
            <a:ext cx="10465025" cy="2600498"/>
            <a:chOff x="0" y="0"/>
            <a:chExt cx="10465023" cy="2600496"/>
          </a:xfrm>
        </p:grpSpPr>
        <p:sp>
          <p:nvSpPr>
            <p:cNvPr id="422" name="Shape 422"/>
            <p:cNvSpPr/>
            <p:nvPr/>
          </p:nvSpPr>
          <p:spPr>
            <a:xfrm>
              <a:off x="0" y="0"/>
              <a:ext cx="1469033" cy="2600497"/>
            </a:xfrm>
            <a:prstGeom prst="rect">
              <a:avLst/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2500">
                  <a:solidFill>
                    <a:srgbClr val="EEEEEE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Parse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1589313" y="1064372"/>
              <a:ext cx="633787" cy="471753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26" name="Group 426"/>
            <p:cNvGrpSpPr/>
            <p:nvPr/>
          </p:nvGrpSpPr>
          <p:grpSpPr>
            <a:xfrm>
              <a:off x="2329593" y="0"/>
              <a:ext cx="2147295" cy="2600497"/>
              <a:chOff x="0" y="0"/>
              <a:chExt cx="2147293" cy="2600496"/>
            </a:xfrm>
          </p:grpSpPr>
          <p:sp>
            <p:nvSpPr>
              <p:cNvPr id="424" name="Shape 424"/>
              <p:cNvSpPr/>
              <p:nvPr/>
            </p:nvSpPr>
            <p:spPr>
              <a:xfrm>
                <a:off x="0" y="0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Exploratory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Analysis</a:t>
                </a: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0" y="1329959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Feature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Engineering</a:t>
                </a:r>
              </a:p>
            </p:txBody>
          </p:sp>
        </p:grpSp>
        <p:sp>
          <p:nvSpPr>
            <p:cNvPr id="427" name="Shape 427"/>
            <p:cNvSpPr/>
            <p:nvPr/>
          </p:nvSpPr>
          <p:spPr>
            <a:xfrm>
              <a:off x="4583382" y="1064372"/>
              <a:ext cx="633786" cy="471753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30" name="Group 430"/>
            <p:cNvGrpSpPr/>
            <p:nvPr/>
          </p:nvGrpSpPr>
          <p:grpSpPr>
            <a:xfrm>
              <a:off x="5323661" y="0"/>
              <a:ext cx="2147295" cy="2600497"/>
              <a:chOff x="0" y="0"/>
              <a:chExt cx="2147293" cy="2600496"/>
            </a:xfrm>
          </p:grpSpPr>
          <p:sp>
            <p:nvSpPr>
              <p:cNvPr id="428" name="Shape 428"/>
              <p:cNvSpPr/>
              <p:nvPr/>
            </p:nvSpPr>
            <p:spPr>
              <a:xfrm>
                <a:off x="0" y="0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ML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Algorithms</a:t>
                </a:r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0" y="1329959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Model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Evaluation</a:t>
                </a:r>
              </a:p>
            </p:txBody>
          </p:sp>
        </p:grpSp>
        <p:sp>
          <p:nvSpPr>
            <p:cNvPr id="431" name="Shape 431"/>
            <p:cNvSpPr/>
            <p:nvPr/>
          </p:nvSpPr>
          <p:spPr>
            <a:xfrm>
              <a:off x="7577450" y="1064372"/>
              <a:ext cx="633786" cy="471753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34" name="Group 434"/>
            <p:cNvGrpSpPr/>
            <p:nvPr/>
          </p:nvGrpSpPr>
          <p:grpSpPr>
            <a:xfrm>
              <a:off x="8317729" y="0"/>
              <a:ext cx="2147295" cy="2600497"/>
              <a:chOff x="0" y="0"/>
              <a:chExt cx="2147293" cy="2600496"/>
            </a:xfrm>
          </p:grpSpPr>
          <p:sp>
            <p:nvSpPr>
              <p:cNvPr id="432" name="Shape 432"/>
              <p:cNvSpPr/>
              <p:nvPr/>
            </p:nvSpPr>
            <p:spPr>
              <a:xfrm>
                <a:off x="0" y="0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lvl1pPr>
              </a:lstStyle>
              <a:p>
                <a:r>
                  <a:t>Scoring</a:t>
                </a: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0" y="1329959"/>
                <a:ext cx="2147294" cy="1270538"/>
              </a:xfrm>
              <a:prstGeom prst="rect">
                <a:avLst/>
              </a:prstGeom>
              <a:solidFill>
                <a:srgbClr val="181D2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Data/Model</a:t>
                </a:r>
              </a:p>
              <a:p>
                <a:pPr algn="ctr">
                  <a:defRPr sz="2500">
                    <a:solidFill>
                      <a:srgbClr val="EEEEEE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r>
                  <a:t>Export</a:t>
                </a:r>
              </a:p>
            </p:txBody>
          </p:sp>
        </p:grpSp>
      </p:grpSp>
      <p:pic>
        <p:nvPicPr>
          <p:cNvPr id="436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362371" y="10955538"/>
            <a:ext cx="2794001" cy="22701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0" name="Group 440"/>
          <p:cNvGrpSpPr/>
          <p:nvPr/>
        </p:nvGrpSpPr>
        <p:grpSpPr>
          <a:xfrm>
            <a:off x="5082328" y="11070462"/>
            <a:ext cx="5438079" cy="1630967"/>
            <a:chOff x="0" y="0"/>
            <a:chExt cx="5438077" cy="1630966"/>
          </a:xfrm>
        </p:grpSpPr>
        <p:pic>
          <p:nvPicPr>
            <p:cNvPr id="437" name="pasted-imag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190768"/>
              <a:ext cx="2885476" cy="6997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pasted-imag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121276" y="0"/>
              <a:ext cx="2316802" cy="890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9" name="pasted-image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1074335"/>
              <a:ext cx="2885476" cy="5566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5" name="Group 455"/>
          <p:cNvGrpSpPr/>
          <p:nvPr/>
        </p:nvGrpSpPr>
        <p:grpSpPr>
          <a:xfrm>
            <a:off x="1349302" y="4228322"/>
            <a:ext cx="3520651" cy="6570898"/>
            <a:chOff x="0" y="0"/>
            <a:chExt cx="3520649" cy="6570896"/>
          </a:xfrm>
        </p:grpSpPr>
        <p:grpSp>
          <p:nvGrpSpPr>
            <p:cNvPr id="453" name="Group 453"/>
            <p:cNvGrpSpPr/>
            <p:nvPr/>
          </p:nvGrpSpPr>
          <p:grpSpPr>
            <a:xfrm>
              <a:off x="-1" y="0"/>
              <a:ext cx="2674490" cy="6570897"/>
              <a:chOff x="0" y="0"/>
              <a:chExt cx="2674488" cy="6570896"/>
            </a:xfrm>
          </p:grpSpPr>
          <p:sp>
            <p:nvSpPr>
              <p:cNvPr id="441" name="Shape 441"/>
              <p:cNvSpPr/>
              <p:nvPr/>
            </p:nvSpPr>
            <p:spPr>
              <a:xfrm>
                <a:off x="0" y="0"/>
                <a:ext cx="2674489" cy="6570897"/>
              </a:xfrm>
              <a:prstGeom prst="rect">
                <a:avLst/>
              </a:prstGeom>
              <a:solidFill>
                <a:srgbClr val="C4C4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sz="3500"/>
                </a:pPr>
                <a:endParaRPr/>
              </a:p>
            </p:txBody>
          </p:sp>
          <p:grpSp>
            <p:nvGrpSpPr>
              <p:cNvPr id="452" name="Group 452"/>
              <p:cNvGrpSpPr/>
              <p:nvPr/>
            </p:nvGrpSpPr>
            <p:grpSpPr>
              <a:xfrm>
                <a:off x="0" y="229066"/>
                <a:ext cx="2528881" cy="6120368"/>
                <a:chOff x="0" y="0"/>
                <a:chExt cx="2528880" cy="6120367"/>
              </a:xfrm>
            </p:grpSpPr>
            <p:pic>
              <p:nvPicPr>
                <p:cNvPr id="442" name="pasted-image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604708" cy="114736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3" name="pasted-image.png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rcRect l="20556" t="19220" r="20556" b="19220"/>
                <a:stretch>
                  <a:fillRect/>
                </a:stretch>
              </p:blipFill>
              <p:spPr>
                <a:xfrm>
                  <a:off x="318364" y="1311116"/>
                  <a:ext cx="967852" cy="101176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44" name="Shape 444"/>
                <p:cNvSpPr/>
                <p:nvPr/>
              </p:nvSpPr>
              <p:spPr>
                <a:xfrm>
                  <a:off x="1604706" y="5291062"/>
                  <a:ext cx="723877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SQL</a:t>
                  </a:r>
                </a:p>
              </p:txBody>
            </p:sp>
            <p:pic>
              <p:nvPicPr>
                <p:cNvPr id="445" name="pasted-image.png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306715" y="2564546"/>
                  <a:ext cx="991277" cy="99127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6" name="pasted-image.png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228670" y="4973001"/>
                  <a:ext cx="1147367" cy="114736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47" name="pasted-image.png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168028" y="3669109"/>
                  <a:ext cx="1268651" cy="126865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48" name="Shape 448"/>
                <p:cNvSpPr/>
                <p:nvPr/>
              </p:nvSpPr>
              <p:spPr>
                <a:xfrm>
                  <a:off x="1604706" y="4047812"/>
                  <a:ext cx="728838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NFS</a:t>
                  </a: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1604706" y="2800759"/>
                  <a:ext cx="866659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Local</a:t>
                  </a: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1604706" y="1583803"/>
                  <a:ext cx="495364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S3</a:t>
                  </a: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1604706" y="310091"/>
                  <a:ext cx="924175" cy="5112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500">
                      <a:solidFill>
                        <a:srgbClr val="FFFFFF"/>
                      </a:solidFill>
                      <a:latin typeface="Futura"/>
                      <a:ea typeface="Futura"/>
                      <a:cs typeface="Futura"/>
                      <a:sym typeface="Futura"/>
                    </a:defRPr>
                  </a:lvl1pPr>
                </a:lstStyle>
                <a:p>
                  <a:r>
                    <a:t>HDFS</a:t>
                  </a:r>
                </a:p>
              </p:txBody>
            </p:sp>
          </p:grpSp>
        </p:grpSp>
        <p:sp>
          <p:nvSpPr>
            <p:cNvPr id="454" name="Shape 454"/>
            <p:cNvSpPr/>
            <p:nvPr/>
          </p:nvSpPr>
          <p:spPr>
            <a:xfrm>
              <a:off x="2886864" y="1578912"/>
              <a:ext cx="633786" cy="471753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17519419" y="4351091"/>
            <a:ext cx="2269647" cy="1526129"/>
            <a:chOff x="0" y="0"/>
            <a:chExt cx="2269646" cy="1526128"/>
          </a:xfrm>
        </p:grpSpPr>
        <p:pic>
          <p:nvPicPr>
            <p:cNvPr id="45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269647" cy="1430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7" name="Shape 457"/>
            <p:cNvSpPr/>
            <p:nvPr/>
          </p:nvSpPr>
          <p:spPr>
            <a:xfrm>
              <a:off x="1134823" y="1014885"/>
              <a:ext cx="983395" cy="511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181D2D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POJO</a:t>
              </a:r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16368748" y="3244060"/>
            <a:ext cx="3712127" cy="7542460"/>
            <a:chOff x="0" y="0"/>
            <a:chExt cx="3712126" cy="7542458"/>
          </a:xfrm>
        </p:grpSpPr>
        <p:sp>
          <p:nvSpPr>
            <p:cNvPr id="459" name="Shape 459"/>
            <p:cNvSpPr/>
            <p:nvPr/>
          </p:nvSpPr>
          <p:spPr>
            <a:xfrm>
              <a:off x="0" y="2561256"/>
              <a:ext cx="633786" cy="471752"/>
            </a:xfrm>
            <a:prstGeom prst="rightArrow">
              <a:avLst>
                <a:gd name="adj1" fmla="val 32000"/>
                <a:gd name="adj2" fmla="val 67302"/>
              </a:avLst>
            </a:prstGeom>
            <a:solidFill>
              <a:srgbClr val="181D2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858860" y="996962"/>
              <a:ext cx="2853267" cy="6545497"/>
            </a:xfrm>
            <a:prstGeom prst="roundRect">
              <a:avLst>
                <a:gd name="adj" fmla="val 6677"/>
              </a:avLst>
            </a:prstGeom>
            <a:noFill/>
            <a:ln w="25400" cap="flat">
              <a:solidFill>
                <a:srgbClr val="595959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846160" y="-1"/>
              <a:ext cx="1999147" cy="930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>
                  <a:solidFill>
                    <a:srgbClr val="181D2D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Production</a:t>
              </a:r>
            </a:p>
            <a:p>
              <a:pPr>
                <a:defRPr sz="2500">
                  <a:solidFill>
                    <a:srgbClr val="181D2D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Environments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2265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animBg="1" advAuto="0"/>
      <p:bldP spid="414" grpId="0" animBg="1" advAuto="0"/>
      <p:bldP spid="415" grpId="0" animBg="1" advAuto="0"/>
      <p:bldP spid="420" grpId="0" animBg="1" advAuto="0"/>
      <p:bldP spid="421" grpId="0" animBg="1" advAuto="0"/>
      <p:bldP spid="436" grpId="0" animBg="1" advAuto="0"/>
      <p:bldP spid="440" grpId="0" animBg="1" advAuto="0"/>
      <p:bldP spid="455" grpId="0" animBg="1" advAuto="0"/>
      <p:bldP spid="458" grpId="0" animBg="1" advAuto="0"/>
      <p:bldP spid="462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R, Python and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79" y="2041966"/>
            <a:ext cx="10573994" cy="5578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939" y="2267815"/>
            <a:ext cx="8902862" cy="7799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6167697"/>
            <a:ext cx="12485544" cy="70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4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Frames/Vectors/Chunks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Frame is an H2O Data Frame, the basic unit of data storage exposed to users.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Frame-&gt;Vector-&gt;Chunk-&gt;Element taxonomy that stores data in memory is described in Javadoc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The Fluid Vector (or </a:t>
            </a:r>
            <a:r>
              <a:rPr lang="en-US" dirty="0" err="1"/>
              <a:t>fvec</a:t>
            </a:r>
            <a:r>
              <a:rPr lang="en-US" dirty="0"/>
              <a:t>) code is the column-compressed store </a:t>
            </a:r>
            <a:r>
              <a:rPr lang="en-US" dirty="0" smtClean="0"/>
              <a:t>implementation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Distributed </a:t>
            </a:r>
            <a:r>
              <a:rPr lang="en-US" b="1" dirty="0"/>
              <a:t>K/V </a:t>
            </a:r>
            <a:r>
              <a:rPr lang="en-US" b="1" dirty="0" smtClean="0"/>
              <a:t>store</a:t>
            </a:r>
          </a:p>
          <a:p>
            <a:pPr lvl="1"/>
            <a:r>
              <a:rPr lang="en-US" dirty="0" smtClean="0"/>
              <a:t>Atomic </a:t>
            </a:r>
            <a:r>
              <a:rPr lang="en-US" dirty="0"/>
              <a:t>and distributed in-memory storage spread across the cluster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High Availability!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Non-blocking </a:t>
            </a:r>
            <a:r>
              <a:rPr lang="en-US" b="1" dirty="0"/>
              <a:t>Hash </a:t>
            </a:r>
            <a:r>
              <a:rPr lang="en-US" b="1" dirty="0" smtClean="0"/>
              <a:t>Map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in the K/V store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4446790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Job</a:t>
            </a:r>
          </a:p>
          <a:p>
            <a:pPr lvl="1"/>
            <a:r>
              <a:rPr lang="en-US" dirty="0" smtClean="0"/>
              <a:t>Jobs </a:t>
            </a:r>
            <a:r>
              <a:rPr lang="en-US" dirty="0"/>
              <a:t>are large pieces of work that have progress bars and can be monitored in the Web UI. Model creation is an example of a job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/>
              <a:t>MRTask</a:t>
            </a:r>
            <a:endParaRPr lang="en-US" b="1" dirty="0" smtClean="0"/>
          </a:p>
          <a:p>
            <a:pPr lvl="1"/>
            <a:r>
              <a:rPr lang="en-US" dirty="0" err="1" smtClean="0"/>
              <a:t>MRTask</a:t>
            </a:r>
            <a:r>
              <a:rPr lang="en-US" dirty="0" smtClean="0"/>
              <a:t> </a:t>
            </a:r>
            <a:r>
              <a:rPr lang="en-US" dirty="0"/>
              <a:t>stands for </a:t>
            </a:r>
            <a:r>
              <a:rPr lang="en-US" dirty="0" err="1"/>
              <a:t>MapReduce</a:t>
            </a:r>
            <a:r>
              <a:rPr lang="en-US" dirty="0"/>
              <a:t> Task. This is an H2O in-memory </a:t>
            </a:r>
            <a:r>
              <a:rPr lang="en-US" dirty="0" err="1"/>
              <a:t>MapReduce</a:t>
            </a:r>
            <a:r>
              <a:rPr lang="en-US" dirty="0"/>
              <a:t> Task, not to be confused with a Hadoop </a:t>
            </a:r>
            <a:r>
              <a:rPr lang="en-US" dirty="0" err="1"/>
              <a:t>MapReduce</a:t>
            </a:r>
            <a:r>
              <a:rPr lang="en-US" dirty="0"/>
              <a:t> task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Fork/Join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modified JSR166y lightweight task execution framework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253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launch H2O locally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Use standalone version</a:t>
            </a:r>
          </a:p>
          <a:p>
            <a:pPr lvl="1"/>
            <a:r>
              <a:rPr lang="en-US" dirty="0" smtClean="0"/>
              <a:t>java </a:t>
            </a:r>
            <a:r>
              <a:rPr lang="mr-IN" dirty="0" smtClean="0"/>
              <a:t>–</a:t>
            </a:r>
            <a:r>
              <a:rPr lang="en-US" dirty="0" smtClean="0"/>
              <a:t>jar h2o.jar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Python Client</a:t>
            </a:r>
          </a:p>
          <a:p>
            <a:pPr lvl="1"/>
            <a:r>
              <a:rPr lang="en-US" dirty="0" smtClean="0"/>
              <a:t>pip install h2o  # installs from </a:t>
            </a:r>
            <a:r>
              <a:rPr lang="en-US" dirty="0" err="1" smtClean="0"/>
              <a:t>PyPi</a:t>
            </a:r>
            <a:endParaRPr lang="en-US" dirty="0" smtClean="0"/>
          </a:p>
          <a:p>
            <a:pPr lvl="1"/>
            <a:r>
              <a:rPr lang="en-US" dirty="0" smtClean="0"/>
              <a:t>import h2o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 Client</a:t>
            </a:r>
          </a:p>
          <a:p>
            <a:pPr lvl="1"/>
            <a:r>
              <a:rPr lang="en-US" dirty="0" err="1" smtClean="0"/>
              <a:t>install.packages</a:t>
            </a:r>
            <a:r>
              <a:rPr lang="en-US" dirty="0" smtClean="0"/>
              <a:t>(“h2o”)   # installs from CRAN</a:t>
            </a:r>
          </a:p>
          <a:p>
            <a:pPr lvl="1"/>
            <a:r>
              <a:rPr lang="en-US" dirty="0" smtClean="0"/>
              <a:t>library(h2o)</a:t>
            </a:r>
          </a:p>
          <a:p>
            <a:pPr lvl="1"/>
            <a:endParaRPr lang="en-US" dirty="0"/>
          </a:p>
          <a:p>
            <a:r>
              <a:rPr lang="en-US" dirty="0" smtClean="0"/>
              <a:t>When in doubt use http://h2o.ai/download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37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73779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8316</TotalTime>
  <Words>1001</Words>
  <Application>Microsoft Macintosh PowerPoint</Application>
  <PresentationFormat>Custom</PresentationFormat>
  <Paragraphs>264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Avenir Next</vt:lpstr>
      <vt:lpstr>Calibri</vt:lpstr>
      <vt:lpstr>Courier</vt:lpstr>
      <vt:lpstr>Futura</vt:lpstr>
      <vt:lpstr>Helvetica</vt:lpstr>
      <vt:lpstr>Lucida Grande</vt:lpstr>
      <vt:lpstr>Segoe UI</vt:lpstr>
      <vt:lpstr>Segoe UI Light</vt:lpstr>
      <vt:lpstr>Times New Roman</vt:lpstr>
      <vt:lpstr>Arial</vt:lpstr>
      <vt:lpstr>White</vt:lpstr>
      <vt:lpstr>PowerPoint Presentation</vt:lpstr>
      <vt:lpstr>Agenda</vt:lpstr>
      <vt:lpstr>Architecture</vt:lpstr>
      <vt:lpstr>H2O Architecture</vt:lpstr>
      <vt:lpstr>Core H2O: Detailed Architecture</vt:lpstr>
      <vt:lpstr>R, Python and Flow</vt:lpstr>
      <vt:lpstr>Memory Management</vt:lpstr>
      <vt:lpstr>CPU Management</vt:lpstr>
      <vt:lpstr>How to launch H2O locally</vt:lpstr>
      <vt:lpstr>Products and Features</vt:lpstr>
      <vt:lpstr>H2O Platform(s)</vt:lpstr>
      <vt:lpstr>Key features</vt:lpstr>
      <vt:lpstr>Usage: Simple Solution</vt:lpstr>
      <vt:lpstr>Usage: Complex Solution</vt:lpstr>
      <vt:lpstr>Current Algorithm Overview</vt:lpstr>
      <vt:lpstr>Sparkling Water - High Level Architecture</vt:lpstr>
      <vt:lpstr>Deep Water : Architecture</vt:lpstr>
      <vt:lpstr>H2O Installation</vt:lpstr>
      <vt:lpstr>What we covered with H2O Installation</vt:lpstr>
      <vt:lpstr>Data manipulation between H2O, R &amp; python</vt:lpstr>
      <vt:lpstr>Data manipulation between H2O, R, python</vt:lpstr>
      <vt:lpstr>Importing Data in H2O</vt:lpstr>
      <vt:lpstr>Data manipulation between H2O, R, python</vt:lpstr>
      <vt:lpstr>Data manipulation between H2O, R, python</vt:lpstr>
      <vt:lpstr>What we covered Data munging in H2O with python</vt:lpstr>
      <vt:lpstr>What we covered</vt:lpstr>
      <vt:lpstr>Thank you so much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Avkash Chauhan</cp:lastModifiedBy>
  <cp:revision>384</cp:revision>
  <dcterms:modified xsi:type="dcterms:W3CDTF">2017-05-01T20:14:04Z</dcterms:modified>
</cp:coreProperties>
</file>